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9"/>
  </p:notesMasterIdLst>
  <p:sldIdLst>
    <p:sldId id="678" r:id="rId2"/>
    <p:sldId id="679" r:id="rId3"/>
    <p:sldId id="681" r:id="rId4"/>
    <p:sldId id="583" r:id="rId5"/>
    <p:sldId id="584" r:id="rId6"/>
    <p:sldId id="585" r:id="rId7"/>
    <p:sldId id="576" r:id="rId8"/>
    <p:sldId id="572" r:id="rId9"/>
    <p:sldId id="571" r:id="rId10"/>
    <p:sldId id="308" r:id="rId11"/>
    <p:sldId id="573" r:id="rId12"/>
    <p:sldId id="682" r:id="rId13"/>
    <p:sldId id="574" r:id="rId14"/>
    <p:sldId id="577" r:id="rId15"/>
    <p:sldId id="578" r:id="rId16"/>
    <p:sldId id="562" r:id="rId17"/>
    <p:sldId id="569" r:id="rId18"/>
    <p:sldId id="563" r:id="rId19"/>
    <p:sldId id="564" r:id="rId20"/>
    <p:sldId id="568" r:id="rId21"/>
    <p:sldId id="565" r:id="rId22"/>
    <p:sldId id="566" r:id="rId23"/>
    <p:sldId id="567" r:id="rId24"/>
    <p:sldId id="570" r:id="rId25"/>
    <p:sldId id="579" r:id="rId26"/>
    <p:sldId id="580" r:id="rId27"/>
    <p:sldId id="586" r:id="rId28"/>
    <p:sldId id="581" r:id="rId29"/>
    <p:sldId id="582" r:id="rId30"/>
    <p:sldId id="575" r:id="rId31"/>
    <p:sldId id="683" r:id="rId32"/>
    <p:sldId id="560" r:id="rId33"/>
    <p:sldId id="414" r:id="rId34"/>
    <p:sldId id="416" r:id="rId35"/>
    <p:sldId id="684" r:id="rId36"/>
    <p:sldId id="686" r:id="rId37"/>
    <p:sldId id="685" r:id="rId38"/>
  </p:sldIdLst>
  <p:sldSz cx="12192000" cy="6858000"/>
  <p:notesSz cx="6858000" cy="9144000"/>
  <p:embeddedFontLst>
    <p:embeddedFont>
      <p:font typeface="楷体" panose="02010609060101010101" charset="-122"/>
      <p:regular r:id="rId40"/>
    </p:embeddedFont>
    <p:embeddedFont>
      <p:font typeface="Calibri" panose="020F0502020204030204" pitchFamily="34" charset="0"/>
      <p:regular r:id="rId41"/>
      <p:bold r:id="rId42"/>
      <p:italic r:id="rId43"/>
      <p:boldItalic r:id="rId44"/>
    </p:embeddedFont>
    <p:embeddedFont>
      <p:font typeface="Calibri Light" panose="020F0302020204030204" pitchFamily="34" charset="0"/>
      <p:regular r:id="rId45"/>
      <p:italic r:id="rId46"/>
    </p:embeddedFont>
    <p:embeddedFont>
      <p:font typeface="Cambria Math" panose="02040503050406030204" pitchFamily="18" charset="0"/>
      <p:regular r:id="rId47"/>
    </p:embeddedFont>
    <p:embeddedFont>
      <p:font typeface="KaiTi" panose="02010609060101010101" pitchFamily="49" charset="-122"/>
      <p:regular r:id="rId48"/>
    </p:embeddedFont>
    <p:embeddedFont>
      <p:font typeface="Microsoft YaHei Light" panose="020B0502040204020203" pitchFamily="34" charset="-122"/>
      <p:regular r:id="rId49"/>
    </p:embeddedFont>
    <p:embeddedFont>
      <p:font typeface="等线" panose="02010600030101010101" pitchFamily="2" charset="-122"/>
      <p:regular r:id="rId50"/>
      <p:bold r:id="rId51"/>
    </p:embeddedFont>
    <p:embeddedFont>
      <p:font typeface="黑体" panose="02010609060101010101" pitchFamily="49" charset="-122"/>
      <p:regular r:id="rId52"/>
    </p:embeddedFont>
    <p:embeddedFont>
      <p:font typeface="华文楷体" panose="02010600040101010101" pitchFamily="2" charset="-122"/>
      <p:regular r:id="rId53"/>
    </p:embeddedFont>
    <p:embeddedFont>
      <p:font typeface="华文行楷" panose="02010800040101010101" pitchFamily="2" charset="-122"/>
      <p:regular r:id="rId54"/>
    </p:embeddedFont>
    <p:embeddedFont>
      <p:font typeface="宋体" panose="02010600030101010101" pitchFamily="2" charset="-122"/>
      <p:regular r:id="rId55"/>
    </p:embeddedFont>
    <p:embeddedFont>
      <p:font typeface="微软雅黑" panose="020B0503020204020204" pitchFamily="34" charset="-122"/>
      <p:regular r:id="rId56"/>
      <p:bold r:id="rId5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0CB9E3CA-5153-4E5D-B901-3533DEFFA4B3}">
          <p14:sldIdLst>
            <p14:sldId id="678"/>
            <p14:sldId id="679"/>
            <p14:sldId id="681"/>
            <p14:sldId id="583"/>
            <p14:sldId id="584"/>
            <p14:sldId id="585"/>
            <p14:sldId id="576"/>
            <p14:sldId id="572"/>
            <p14:sldId id="571"/>
            <p14:sldId id="308"/>
            <p14:sldId id="573"/>
            <p14:sldId id="682"/>
            <p14:sldId id="574"/>
            <p14:sldId id="577"/>
            <p14:sldId id="578"/>
            <p14:sldId id="562"/>
            <p14:sldId id="569"/>
            <p14:sldId id="563"/>
            <p14:sldId id="564"/>
            <p14:sldId id="568"/>
            <p14:sldId id="565"/>
            <p14:sldId id="566"/>
            <p14:sldId id="567"/>
            <p14:sldId id="570"/>
            <p14:sldId id="579"/>
            <p14:sldId id="580"/>
            <p14:sldId id="586"/>
            <p14:sldId id="581"/>
            <p14:sldId id="582"/>
            <p14:sldId id="575"/>
            <p14:sldId id="683"/>
            <p14:sldId id="560"/>
            <p14:sldId id="414"/>
            <p14:sldId id="416"/>
            <p14:sldId id="684"/>
            <p14:sldId id="686"/>
            <p14:sldId id="68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931" userDrawn="1">
          <p15:clr>
            <a:srgbClr val="A4A3A4"/>
          </p15:clr>
        </p15:guide>
        <p15:guide id="2" pos="388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2" clrIdx="0">
    <p:extLst>
      <p:ext uri="{19B8F6BF-5375-455C-9EA6-DF929625EA0E}">
        <p15:presenceInfo xmlns:p15="http://schemas.microsoft.com/office/powerpoint/2012/main" userId="Administrato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4"/>
    <a:srgbClr val="C6D7FF"/>
    <a:srgbClr val="002060"/>
    <a:srgbClr val="0000FF"/>
    <a:srgbClr val="F3C0C0"/>
    <a:srgbClr val="5B9BD5"/>
    <a:srgbClr val="DED5FF"/>
    <a:srgbClr val="A8EFC6"/>
    <a:srgbClr val="DAE3F3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62"/>
      </p:cViewPr>
      <p:guideLst>
        <p:guide orient="horz" pos="2931"/>
        <p:guide pos="388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5549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font" Target="fonts/font1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commentAuthors" Target="commentAuthors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font" Target="fonts/font17.fntdata"/><Relationship Id="rId8" Type="http://schemas.openxmlformats.org/officeDocument/2006/relationships/slide" Target="slides/slide7.xml"/><Relationship Id="rId51" Type="http://schemas.openxmlformats.org/officeDocument/2006/relationships/font" Target="fonts/font1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Relationship Id="rId57" Type="http://schemas.openxmlformats.org/officeDocument/2006/relationships/font" Target="fonts/font18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19.png>
</file>

<file path=ppt/media/image2.png>
</file>

<file path=ppt/media/image20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.png>
</file>

<file path=ppt/media/image30.png>
</file>

<file path=ppt/media/image30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4.tiff>
</file>

<file path=ppt/media/image5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C72370-650D-434F-B8E8-B1B2376F8E4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97EF5C-F980-49D8-BBB4-B119BEEE7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826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623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126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258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24EBE76-E0BA-BA40-9B32-389C4D6652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805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82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29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943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781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041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495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047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0E14-1B16-459F-BCE7-6A388D9732A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098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00E14-1B16-459F-BCE7-6A388D9732A6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0129B1-A262-48CD-B261-35550DC5F0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558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33.png"/><Relationship Id="rId2" Type="http://schemas.openxmlformats.org/officeDocument/2006/relationships/image" Target="../media/image20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33.png"/><Relationship Id="rId2" Type="http://schemas.openxmlformats.org/officeDocument/2006/relationships/image" Target="../media/image20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8F324CF-FD0F-D14C-968C-B02FF046D1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606" y="2800485"/>
            <a:ext cx="7467600" cy="16256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5EA380A5-A254-4E9E-986B-B658C0414A1D}"/>
              </a:ext>
            </a:extLst>
          </p:cNvPr>
          <p:cNvGrpSpPr/>
          <p:nvPr/>
        </p:nvGrpSpPr>
        <p:grpSpPr>
          <a:xfrm>
            <a:off x="1" y="2155529"/>
            <a:ext cx="12191999" cy="2512291"/>
            <a:chOff x="1" y="2774420"/>
            <a:chExt cx="12191999" cy="2512291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25D76DA4-98EE-49BA-A0F7-0FF65C11247D}"/>
                </a:ext>
              </a:extLst>
            </p:cNvPr>
            <p:cNvSpPr/>
            <p:nvPr/>
          </p:nvSpPr>
          <p:spPr>
            <a:xfrm>
              <a:off x="1" y="2774420"/>
              <a:ext cx="12191999" cy="2512291"/>
            </a:xfrm>
            <a:prstGeom prst="rect">
              <a:avLst/>
            </a:prstGeom>
            <a:gradFill>
              <a:gsLst>
                <a:gs pos="0">
                  <a:schemeClr val="bg1">
                    <a:lumMod val="70000"/>
                    <a:lumOff val="30000"/>
                  </a:schemeClr>
                </a:gs>
                <a:gs pos="51000">
                  <a:schemeClr val="bg1">
                    <a:alpha val="40000"/>
                  </a:schemeClr>
                </a:gs>
                <a:gs pos="100000">
                  <a:schemeClr val="bg1">
                    <a:lumMod val="50000"/>
                    <a:lumOff val="5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500F09D0-7C75-4F78-BB8B-56ACA46DDD38}"/>
                </a:ext>
              </a:extLst>
            </p:cNvPr>
            <p:cNvSpPr/>
            <p:nvPr/>
          </p:nvSpPr>
          <p:spPr>
            <a:xfrm>
              <a:off x="479321" y="3161384"/>
              <a:ext cx="11233356" cy="173836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54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数据预处理、特征工程、模型评价</a:t>
              </a:r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B6097AAE-D5D2-4261-A7F0-1FD161FB6D8E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1" y="3161384"/>
              <a:ext cx="1089414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1E80C361-5065-4B03-9F13-D0B35653187C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" y="4860731"/>
              <a:ext cx="1089414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07204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6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9" dur="200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5000" y="1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4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accel="4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200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5000" y="1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8155" y="1032710"/>
            <a:ext cx="1086464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b="1" dirty="0">
                <a:ea typeface="微软雅黑" panose="020B0503020204020204" pitchFamily="34" charset="-122"/>
              </a:rPr>
              <a:t>训练数据</a:t>
            </a:r>
            <a:r>
              <a:rPr lang="en-US" altLang="zh-CN" sz="2800" dirty="0">
                <a:ea typeface="微软雅黑" panose="020B0503020204020204" pitchFamily="34" charset="-122"/>
              </a:rPr>
              <a:t>(training data)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altLang="zh-CN" sz="2400" b="1" dirty="0">
                <a:ea typeface="KaiTi" panose="02010609060101010101" pitchFamily="49" charset="-122"/>
              </a:rPr>
              <a:t>70%</a:t>
            </a:r>
            <a:r>
              <a:rPr lang="zh-CN" altLang="en-US" sz="2400" b="1" dirty="0">
                <a:ea typeface="KaiTi" panose="02010609060101010101" pitchFamily="49" charset="-122"/>
              </a:rPr>
              <a:t>，用于训练模型，调整模型参数。</a:t>
            </a:r>
            <a:endParaRPr lang="en-US" altLang="zh-CN" sz="2800" b="1" dirty="0">
              <a:ea typeface="KaiTi" panose="02010609060101010101" pitchFamily="49" charset="-122"/>
            </a:endParaRPr>
          </a:p>
          <a:p>
            <a:pPr marL="914400" lvl="1" indent="-457200">
              <a:buFont typeface="Courier New" panose="02070309020205020404" pitchFamily="49" charset="0"/>
              <a:buChar char="o"/>
            </a:pPr>
            <a:endParaRPr lang="en-US" altLang="zh-CN" sz="2800" b="1" dirty="0"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b="1" dirty="0">
                <a:ea typeface="微软雅黑" panose="020B0503020204020204" pitchFamily="34" charset="-122"/>
              </a:rPr>
              <a:t>测试数据</a:t>
            </a:r>
            <a:r>
              <a:rPr lang="en-US" altLang="zh-CN" sz="2800" dirty="0">
                <a:ea typeface="微软雅黑" panose="020B0503020204020204" pitchFamily="34" charset="-122"/>
              </a:rPr>
              <a:t>(testing data)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altLang="zh-CN" sz="2400" b="1" dirty="0">
                <a:ea typeface="KaiTi" panose="02010609060101010101" pitchFamily="49" charset="-122"/>
              </a:rPr>
              <a:t>20%</a:t>
            </a:r>
            <a:r>
              <a:rPr lang="zh-CN" altLang="en-US" sz="2400" b="1" dirty="0">
                <a:ea typeface="KaiTi" panose="02010609060101010101" pitchFamily="49" charset="-122"/>
              </a:rPr>
              <a:t>，用于测试模型性能。</a:t>
            </a:r>
            <a:endParaRPr lang="en-US" altLang="zh-CN" sz="2400" b="1" dirty="0">
              <a:ea typeface="KaiTi" panose="02010609060101010101" pitchFamily="49" charset="-122"/>
            </a:endParaRPr>
          </a:p>
          <a:p>
            <a:pPr marL="914400" lvl="1" indent="-457200">
              <a:buFont typeface="Courier New" panose="02070309020205020404" pitchFamily="49" charset="0"/>
              <a:buChar char="o"/>
            </a:pPr>
            <a:endParaRPr lang="en-US" altLang="zh-CN" sz="2800" b="1" dirty="0"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b="1" dirty="0">
                <a:ea typeface="微软雅黑" panose="020B0503020204020204" pitchFamily="34" charset="-122"/>
              </a:rPr>
              <a:t>验证数据</a:t>
            </a:r>
            <a:r>
              <a:rPr lang="en-US" altLang="zh-CN" sz="2800" dirty="0">
                <a:ea typeface="微软雅黑" panose="020B0503020204020204" pitchFamily="34" charset="-122"/>
              </a:rPr>
              <a:t>(validation data)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altLang="zh-CN" sz="2400" b="1" dirty="0">
                <a:ea typeface="KaiTi" panose="02010609060101010101" pitchFamily="49" charset="-122"/>
              </a:rPr>
              <a:t>10%</a:t>
            </a:r>
            <a:r>
              <a:rPr lang="zh-CN" altLang="en-US" sz="2400" b="1" dirty="0">
                <a:ea typeface="KaiTi" panose="02010609060101010101" pitchFamily="49" charset="-122"/>
              </a:rPr>
              <a:t>，用于确定模型的超参数（</a:t>
            </a:r>
            <a:r>
              <a:rPr lang="en-US" altLang="zh-CN" sz="2400" b="1" dirty="0">
                <a:ea typeface="KaiTi" panose="02010609060101010101" pitchFamily="49" charset="-122"/>
              </a:rPr>
              <a:t>hyper-parameters</a:t>
            </a:r>
            <a:r>
              <a:rPr lang="zh-CN" altLang="en-US" sz="2400" b="1" dirty="0">
                <a:ea typeface="KaiTi" panose="02010609060101010101" pitchFamily="49" charset="-122"/>
              </a:rPr>
              <a:t>）</a:t>
            </a:r>
            <a:endParaRPr lang="en-US" altLang="zh-CN" sz="2400" b="1" dirty="0">
              <a:ea typeface="KaiTi" panose="02010609060101010101" pitchFamily="49" charset="-122"/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E44E3AE5-D077-4786-B38B-14492977EBC2}"/>
              </a:ext>
            </a:extLst>
          </p:cNvPr>
          <p:cNvGrpSpPr/>
          <p:nvPr/>
        </p:nvGrpSpPr>
        <p:grpSpPr>
          <a:xfrm>
            <a:off x="976049" y="4648200"/>
            <a:ext cx="10576854" cy="1915033"/>
            <a:chOff x="2591196" y="4678343"/>
            <a:chExt cx="5673718" cy="1915033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8D517CD5-91E0-4762-9681-ADE0DF41DD60}"/>
                </a:ext>
              </a:extLst>
            </p:cNvPr>
            <p:cNvSpPr/>
            <p:nvPr/>
          </p:nvSpPr>
          <p:spPr>
            <a:xfrm>
              <a:off x="2630108" y="4678343"/>
              <a:ext cx="5595894" cy="680936"/>
            </a:xfrm>
            <a:prstGeom prst="rect">
              <a:avLst/>
            </a:prstGeom>
            <a:solidFill>
              <a:srgbClr val="A8EFC6"/>
            </a:solidFill>
            <a:ln>
              <a:solidFill>
                <a:srgbClr val="A8EF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>
                  <a:solidFill>
                    <a:srgbClr val="002060"/>
                  </a:solidFill>
                </a:rPr>
                <a:t>data</a:t>
              </a:r>
              <a:endParaRPr lang="zh-CN" altLang="en-US" sz="2400" b="1" dirty="0">
                <a:solidFill>
                  <a:srgbClr val="002060"/>
                </a:solidFill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FAA00ECC-E90A-4F63-AC07-78D8325F0D99}"/>
                </a:ext>
              </a:extLst>
            </p:cNvPr>
            <p:cNvSpPr/>
            <p:nvPr/>
          </p:nvSpPr>
          <p:spPr>
            <a:xfrm>
              <a:off x="7585724" y="5912440"/>
              <a:ext cx="679190" cy="680936"/>
            </a:xfrm>
            <a:prstGeom prst="rect">
              <a:avLst/>
            </a:prstGeom>
            <a:solidFill>
              <a:srgbClr val="DED5FF"/>
            </a:solidFill>
            <a:ln>
              <a:solidFill>
                <a:srgbClr val="DED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>
                  <a:solidFill>
                    <a:srgbClr val="002060"/>
                  </a:solidFill>
                </a:rPr>
                <a:t>validation</a:t>
              </a:r>
              <a:endParaRPr lang="zh-CN" altLang="en-US" sz="2000" b="1" dirty="0">
                <a:solidFill>
                  <a:srgbClr val="002060"/>
                </a:solidFill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A767AC00-D36D-4789-8D71-FEB50A69E362}"/>
                </a:ext>
              </a:extLst>
            </p:cNvPr>
            <p:cNvSpPr/>
            <p:nvPr/>
          </p:nvSpPr>
          <p:spPr>
            <a:xfrm>
              <a:off x="2591196" y="5912440"/>
              <a:ext cx="3563392" cy="680936"/>
            </a:xfrm>
            <a:prstGeom prst="rect">
              <a:avLst/>
            </a:prstGeom>
            <a:solidFill>
              <a:srgbClr val="DAE3F3"/>
            </a:solidFill>
            <a:ln>
              <a:solidFill>
                <a:srgbClr val="DAE3F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>
                  <a:solidFill>
                    <a:srgbClr val="002060"/>
                  </a:solidFill>
                </a:rPr>
                <a:t>train</a:t>
              </a:r>
              <a:endParaRPr lang="zh-CN" altLang="en-US" sz="2400" b="1" dirty="0">
                <a:solidFill>
                  <a:srgbClr val="002060"/>
                </a:solidFill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C51C57F6-EFFC-4CBB-9C5D-F948A59D5D1B}"/>
                </a:ext>
              </a:extLst>
            </p:cNvPr>
            <p:cNvSpPr/>
            <p:nvPr/>
          </p:nvSpPr>
          <p:spPr>
            <a:xfrm>
              <a:off x="6193500" y="5912440"/>
              <a:ext cx="1353312" cy="680936"/>
            </a:xfrm>
            <a:prstGeom prst="rect">
              <a:avLst/>
            </a:prstGeom>
            <a:solidFill>
              <a:srgbClr val="F3C0C0"/>
            </a:solidFill>
            <a:ln>
              <a:solidFill>
                <a:srgbClr val="F3C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>
                  <a:solidFill>
                    <a:srgbClr val="002060"/>
                  </a:solidFill>
                </a:rPr>
                <a:t>test</a:t>
              </a:r>
              <a:endParaRPr lang="zh-CN" altLang="en-US" sz="2400" b="1" dirty="0">
                <a:solidFill>
                  <a:srgbClr val="002060"/>
                </a:solidFill>
              </a:endParaRPr>
            </a:p>
          </p:txBody>
        </p:sp>
        <p:cxnSp>
          <p:nvCxnSpPr>
            <p:cNvPr id="13" name="直接箭头连接符 12">
              <a:extLst>
                <a:ext uri="{FF2B5EF4-FFF2-40B4-BE49-F238E27FC236}">
                  <a16:creationId xmlns:a16="http://schemas.microsoft.com/office/drawing/2014/main" id="{818F6FDD-50C4-4C29-83B4-5DCCC91A0ECD}"/>
                </a:ext>
              </a:extLst>
            </p:cNvPr>
            <p:cNvCxnSpPr>
              <a:cxnSpLocks/>
              <a:stCxn id="3" idx="2"/>
            </p:cNvCxnSpPr>
            <p:nvPr/>
          </p:nvCxnSpPr>
          <p:spPr>
            <a:xfrm flipH="1">
              <a:off x="4748867" y="5359279"/>
              <a:ext cx="679188" cy="55316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8B33E874-35D7-4E50-B37F-D23836B4D1EB}"/>
                </a:ext>
              </a:extLst>
            </p:cNvPr>
            <p:cNvCxnSpPr>
              <a:cxnSpLocks/>
              <a:stCxn id="3" idx="2"/>
            </p:cNvCxnSpPr>
            <p:nvPr/>
          </p:nvCxnSpPr>
          <p:spPr>
            <a:xfrm>
              <a:off x="5428055" y="5359279"/>
              <a:ext cx="1186753" cy="55316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6AB5B339-687C-4917-A588-B37C9EDD99FE}"/>
                </a:ext>
              </a:extLst>
            </p:cNvPr>
            <p:cNvCxnSpPr>
              <a:cxnSpLocks/>
              <a:stCxn id="3" idx="2"/>
              <a:endCxn id="10" idx="0"/>
            </p:cNvCxnSpPr>
            <p:nvPr/>
          </p:nvCxnSpPr>
          <p:spPr>
            <a:xfrm>
              <a:off x="5428055" y="5359279"/>
              <a:ext cx="2497264" cy="55316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id="{A90909C6-2A17-4F1D-BF22-6ADFEABE203D}"/>
              </a:ext>
            </a:extLst>
          </p:cNvPr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数据划分</a:t>
            </a:r>
            <a:endParaRPr lang="en-US" sz="3200" b="1" dirty="0">
              <a:solidFill>
                <a:srgbClr val="0A05DF"/>
              </a:solidFill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602CFB89-7B7C-4667-974A-51F562122886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8296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155" y="894529"/>
            <a:ext cx="307007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/>
              <a:t>以有监督学习为例</a:t>
            </a:r>
            <a:endParaRPr lang="en-US" sz="2800" dirty="0"/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AE0E2013-739E-4204-AEFC-048DDDE27231}"/>
              </a:ext>
            </a:extLst>
          </p:cNvPr>
          <p:cNvSpPr txBox="1"/>
          <p:nvPr/>
        </p:nvSpPr>
        <p:spPr>
          <a:xfrm>
            <a:off x="588875" y="1731225"/>
            <a:ext cx="1627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latin typeface="+mj-lt"/>
              </a:rPr>
              <a:t>训练过程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7B95FA61-B830-41E8-8D82-FE8F48DCA17F}"/>
              </a:ext>
            </a:extLst>
          </p:cNvPr>
          <p:cNvGrpSpPr/>
          <p:nvPr/>
        </p:nvGrpSpPr>
        <p:grpSpPr>
          <a:xfrm>
            <a:off x="1410913" y="2411303"/>
            <a:ext cx="9186994" cy="1375875"/>
            <a:chOff x="404150" y="2411303"/>
            <a:chExt cx="9186994" cy="137587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矩形 31">
                  <a:extLst>
                    <a:ext uri="{FF2B5EF4-FFF2-40B4-BE49-F238E27FC236}">
                      <a16:creationId xmlns:a16="http://schemas.microsoft.com/office/drawing/2014/main" id="{5349B892-BE2F-4BDB-AD79-98F87201B41D}"/>
                    </a:ext>
                  </a:extLst>
                </p:cNvPr>
                <p:cNvSpPr/>
                <p:nvPr/>
              </p:nvSpPr>
              <p:spPr>
                <a:xfrm>
                  <a:off x="4803242" y="2411303"/>
                  <a:ext cx="1828800" cy="914210"/>
                </a:xfrm>
                <a:prstGeom prst="rect">
                  <a:avLst/>
                </a:prstGeom>
                <a:solidFill>
                  <a:srgbClr val="C6D7FF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zh-CN" sz="20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Loss</m:t>
                        </m:r>
                        <m:r>
                          <a:rPr lang="en-US" altLang="zh-CN" sz="2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sz="2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altLang="zh-CN" sz="20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  <m:r>
                          <a:rPr lang="en-US" altLang="zh-CN" sz="2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zh-CN" altLang="en-US" sz="2000" b="1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32" name="矩形 31">
                  <a:extLst>
                    <a:ext uri="{FF2B5EF4-FFF2-40B4-BE49-F238E27FC236}">
                      <a16:creationId xmlns:a16="http://schemas.microsoft.com/office/drawing/2014/main" id="{5349B892-BE2F-4BDB-AD79-98F87201B41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03242" y="2411303"/>
                  <a:ext cx="1828800" cy="914210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 w="1905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5" name="矩形 64">
                  <a:extLst>
                    <a:ext uri="{FF2B5EF4-FFF2-40B4-BE49-F238E27FC236}">
                      <a16:creationId xmlns:a16="http://schemas.microsoft.com/office/drawing/2014/main" id="{32EFB135-B399-4482-B9ED-3082B95FF95B}"/>
                    </a:ext>
                  </a:extLst>
                </p:cNvPr>
                <p:cNvSpPr/>
                <p:nvPr/>
              </p:nvSpPr>
              <p:spPr>
                <a:xfrm>
                  <a:off x="2344657" y="2411303"/>
                  <a:ext cx="1827875" cy="914400"/>
                </a:xfrm>
                <a:prstGeom prst="rect">
                  <a:avLst/>
                </a:prstGeom>
                <a:solidFill>
                  <a:srgbClr val="C6D7FF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altLang="zh-CN" sz="2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2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𝒚</m:t>
                                </m:r>
                              </m:e>
                            </m:acc>
                            <m:r>
                              <a:rPr lang="en-US" altLang="zh-CN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zh-CN" altLang="en-US" sz="24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  <m: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zh-CN" altLang="en-US" sz="2400" b="1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65" name="矩形 64">
                  <a:extLst>
                    <a:ext uri="{FF2B5EF4-FFF2-40B4-BE49-F238E27FC236}">
                      <a16:creationId xmlns:a16="http://schemas.microsoft.com/office/drawing/2014/main" id="{32EFB135-B399-4482-B9ED-3082B95FF95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44657" y="2411303"/>
                  <a:ext cx="1827875" cy="914400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 w="1905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1" name="直接箭头连接符 70">
              <a:extLst>
                <a:ext uri="{FF2B5EF4-FFF2-40B4-BE49-F238E27FC236}">
                  <a16:creationId xmlns:a16="http://schemas.microsoft.com/office/drawing/2014/main" id="{9AB2FFEF-6B9E-4F3A-8ACD-B825BE36275C}"/>
                </a:ext>
              </a:extLst>
            </p:cNvPr>
            <p:cNvCxnSpPr>
              <a:cxnSpLocks/>
              <a:endCxn id="65" idx="1"/>
            </p:cNvCxnSpPr>
            <p:nvPr/>
          </p:nvCxnSpPr>
          <p:spPr>
            <a:xfrm>
              <a:off x="1510009" y="2868503"/>
              <a:ext cx="83464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箭头连接符 72">
              <a:extLst>
                <a:ext uri="{FF2B5EF4-FFF2-40B4-BE49-F238E27FC236}">
                  <a16:creationId xmlns:a16="http://schemas.microsoft.com/office/drawing/2014/main" id="{1D751B14-79F1-4749-B87C-A259C7851926}"/>
                </a:ext>
              </a:extLst>
            </p:cNvPr>
            <p:cNvCxnSpPr>
              <a:cxnSpLocks/>
            </p:cNvCxnSpPr>
            <p:nvPr/>
          </p:nvCxnSpPr>
          <p:spPr>
            <a:xfrm>
              <a:off x="4172532" y="2868503"/>
              <a:ext cx="630710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1" name="矩形: 圆角 90">
                  <a:extLst>
                    <a:ext uri="{FF2B5EF4-FFF2-40B4-BE49-F238E27FC236}">
                      <a16:creationId xmlns:a16="http://schemas.microsoft.com/office/drawing/2014/main" id="{34FE8A11-F1FB-4355-A75C-383D8F719114}"/>
                    </a:ext>
                  </a:extLst>
                </p:cNvPr>
                <p:cNvSpPr/>
                <p:nvPr/>
              </p:nvSpPr>
              <p:spPr>
                <a:xfrm>
                  <a:off x="588875" y="2483045"/>
                  <a:ext cx="914400" cy="770915"/>
                </a:xfrm>
                <a:prstGeom prst="roundRect">
                  <a:avLst/>
                </a:prstGeom>
                <a:solidFill>
                  <a:srgbClr val="C6D7FF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  <m: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altLang="zh-CN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zh-CN" altLang="en-US" sz="2400" b="1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91" name="矩形: 圆角 90">
                  <a:extLst>
                    <a:ext uri="{FF2B5EF4-FFF2-40B4-BE49-F238E27FC236}">
                      <a16:creationId xmlns:a16="http://schemas.microsoft.com/office/drawing/2014/main" id="{34FE8A11-F1FB-4355-A75C-383D8F71911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88875" y="2483045"/>
                  <a:ext cx="914400" cy="770915"/>
                </a:xfrm>
                <a:prstGeom prst="roundRect">
                  <a:avLst/>
                </a:prstGeom>
                <a:blipFill>
                  <a:blip r:embed="rId4"/>
                  <a:stretch>
                    <a:fillRect l="-10458" r="-1961"/>
                  </a:stretch>
                </a:blipFill>
                <a:ln w="1905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3" name="直接箭头连接符 42">
              <a:extLst>
                <a:ext uri="{FF2B5EF4-FFF2-40B4-BE49-F238E27FC236}">
                  <a16:creationId xmlns:a16="http://schemas.microsoft.com/office/drawing/2014/main" id="{AFACED5C-E0ED-4E3B-824E-D1C45C18F075}"/>
                </a:ext>
              </a:extLst>
            </p:cNvPr>
            <p:cNvCxnSpPr>
              <a:cxnSpLocks/>
            </p:cNvCxnSpPr>
            <p:nvPr/>
          </p:nvCxnSpPr>
          <p:spPr>
            <a:xfrm>
              <a:off x="6632042" y="2868503"/>
              <a:ext cx="630710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4" name="矩形 43">
                  <a:extLst>
                    <a:ext uri="{FF2B5EF4-FFF2-40B4-BE49-F238E27FC236}">
                      <a16:creationId xmlns:a16="http://schemas.microsoft.com/office/drawing/2014/main" id="{C5C31014-2BA5-4B02-AFAD-937745E04052}"/>
                    </a:ext>
                  </a:extLst>
                </p:cNvPr>
                <p:cNvSpPr/>
                <p:nvPr/>
              </p:nvSpPr>
              <p:spPr>
                <a:xfrm>
                  <a:off x="7335048" y="2411303"/>
                  <a:ext cx="1828800" cy="914210"/>
                </a:xfrm>
                <a:prstGeom prst="rect">
                  <a:avLst/>
                </a:prstGeom>
                <a:solidFill>
                  <a:srgbClr val="C6D7FF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 sz="2000" b="0" i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sub>
                            <m:r>
                              <a:rPr lang="zh-CN" altLang="en-US" sz="20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𝜽</m:t>
                            </m:r>
                          </m:sub>
                        </m:sSub>
                        <m:r>
                          <m:rPr>
                            <m:sty m:val="p"/>
                          </m:rPr>
                          <a:rPr lang="en-US" altLang="zh-CN" sz="20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Loss</m:t>
                        </m:r>
                        <m:r>
                          <a:rPr lang="en-US" altLang="zh-CN" sz="2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sz="2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altLang="zh-CN" sz="20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  <m:r>
                          <a:rPr lang="en-US" altLang="zh-CN" sz="2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zh-CN" altLang="en-US" sz="2000" b="1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4" name="矩形 43">
                  <a:extLst>
                    <a:ext uri="{FF2B5EF4-FFF2-40B4-BE49-F238E27FC236}">
                      <a16:creationId xmlns:a16="http://schemas.microsoft.com/office/drawing/2014/main" id="{C5C31014-2BA5-4B02-AFAD-937745E0405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35048" y="2411303"/>
                  <a:ext cx="1828800" cy="914210"/>
                </a:xfrm>
                <a:prstGeom prst="rect">
                  <a:avLst/>
                </a:prstGeom>
                <a:blipFill>
                  <a:blip r:embed="rId5"/>
                  <a:stretch>
                    <a:fillRect l="-660" r="-8911"/>
                  </a:stretch>
                </a:blipFill>
                <a:ln w="1905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536D3BF3-D3A5-460D-B8EB-FAD8514344F8}"/>
                </a:ext>
              </a:extLst>
            </p:cNvPr>
            <p:cNvSpPr txBox="1"/>
            <p:nvPr/>
          </p:nvSpPr>
          <p:spPr>
            <a:xfrm>
              <a:off x="404150" y="3325513"/>
              <a:ext cx="14221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latin typeface="+mj-lt"/>
                </a:rPr>
                <a:t>输入数据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A896A14B-3F9D-49B3-9D03-FA261BFC7101}"/>
                </a:ext>
              </a:extLst>
            </p:cNvPr>
            <p:cNvSpPr txBox="1"/>
            <p:nvPr/>
          </p:nvSpPr>
          <p:spPr>
            <a:xfrm>
              <a:off x="2696058" y="3325513"/>
              <a:ext cx="8034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latin typeface="+mj-lt"/>
                </a:rPr>
                <a:t>模型</a:t>
              </a: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1FBA481B-472E-45AF-A641-196373212BD7}"/>
                </a:ext>
              </a:extLst>
            </p:cNvPr>
            <p:cNvSpPr txBox="1"/>
            <p:nvPr/>
          </p:nvSpPr>
          <p:spPr>
            <a:xfrm>
              <a:off x="4855066" y="3325513"/>
              <a:ext cx="14221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latin typeface="+mj-lt"/>
                </a:rPr>
                <a:t>损失函数</a:t>
              </a: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F91BAD0A-AC5C-4859-9586-A23DD006E769}"/>
                </a:ext>
              </a:extLst>
            </p:cNvPr>
            <p:cNvSpPr txBox="1"/>
            <p:nvPr/>
          </p:nvSpPr>
          <p:spPr>
            <a:xfrm>
              <a:off x="7240821" y="3325513"/>
              <a:ext cx="235032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latin typeface="+mj-lt"/>
                </a:rPr>
                <a:t>最小化损失函数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DA4CD44B-225C-4F7B-8261-BE2B3685FD0D}"/>
                  </a:ext>
                </a:extLst>
              </p:cNvPr>
              <p:cNvSpPr txBox="1"/>
              <p:nvPr/>
            </p:nvSpPr>
            <p:spPr>
              <a:xfrm>
                <a:off x="402910" y="4319067"/>
                <a:ext cx="8236550" cy="20313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机器学习三要素：</a:t>
                </a:r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800100" lvl="1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模型或者机器学习算法</a:t>
                </a:r>
                <a:r>
                  <a:rPr lang="zh-CN" altLang="en-US" sz="2400" dirty="0">
                    <a:latin typeface="KaiTi" panose="02010609060101010101" pitchFamily="49" charset="-122"/>
                    <a:ea typeface="KaiTi" panose="02010609060101010101" pitchFamily="49" charset="-122"/>
                  </a:rPr>
                  <a:t>：选择一个适合问题的模型。</a:t>
                </a:r>
                <a:endParaRPr lang="en-US" altLang="zh-CN" sz="2400" dirty="0">
                  <a:latin typeface="KaiTi" panose="02010609060101010101" pitchFamily="49" charset="-122"/>
                  <a:ea typeface="KaiTi" panose="02010609060101010101" pitchFamily="49" charset="-122"/>
                </a:endParaRPr>
              </a:p>
              <a:p>
                <a:pPr marL="800100" lvl="1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损失函数</a:t>
                </a:r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 </a:t>
                </a:r>
                <a:r>
                  <a:rPr lang="zh-CN" altLang="en-US" sz="2400" dirty="0">
                    <a:latin typeface="KaiTi" panose="02010609060101010101" pitchFamily="49" charset="-122"/>
                    <a:ea typeface="KaiTi" panose="02010609060101010101" pitchFamily="49" charset="-122"/>
                  </a:rPr>
                  <a:t>如果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sz="2400" b="1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̂"/>
                        <m:ctrlPr>
                          <a:rPr lang="en-US" altLang="zh-CN" sz="24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zh-CN" altLang="en-US" sz="2400" dirty="0">
                    <a:latin typeface="KaiTi" panose="02010609060101010101" pitchFamily="49" charset="-122"/>
                    <a:ea typeface="KaiTi" panose="02010609060101010101" pitchFamily="49" charset="-122"/>
                  </a:rPr>
                  <a:t>，损失函数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400">
                        <a:latin typeface="Cambria Math" panose="02040503050406030204" pitchFamily="18" charset="0"/>
                      </a:rPr>
                      <m:t>Loss</m:t>
                    </m:r>
                    <m:d>
                      <m:dPr>
                        <m:ctrlPr>
                          <a:rPr lang="en-US" altLang="zh-CN" sz="24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sz="2400" b="1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altLang="zh-CN" sz="24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</m:d>
                  </m:oMath>
                </a14:m>
                <a:r>
                  <a:rPr lang="zh-CN" altLang="en-US" sz="2400" dirty="0">
                    <a:latin typeface="KaiTi" panose="02010609060101010101" pitchFamily="49" charset="-122"/>
                    <a:ea typeface="KaiTi" panose="02010609060101010101" pitchFamily="49" charset="-122"/>
                  </a:rPr>
                  <a:t>最小。</a:t>
                </a:r>
                <a:endParaRPr lang="en-US" altLang="zh-CN" sz="2400" dirty="0">
                  <a:latin typeface="KaiTi" panose="02010609060101010101" pitchFamily="49" charset="-122"/>
                  <a:ea typeface="KaiTi" panose="02010609060101010101" pitchFamily="49" charset="-122"/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优化</a:t>
                </a:r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 </a:t>
                </a:r>
                <a:r>
                  <a:rPr lang="zh-CN" altLang="en-US" sz="2400" dirty="0">
                    <a:latin typeface="KaiTi" panose="02010609060101010101" pitchFamily="49" charset="-122"/>
                    <a:ea typeface="KaiTi" panose="02010609060101010101" pitchFamily="49" charset="-122"/>
                  </a:rPr>
                  <a:t>优化算法用于调整模型参数，最小化损失函数。</a:t>
                </a:r>
              </a:p>
            </p:txBody>
          </p:sp>
        </mc:Choice>
        <mc:Fallback xmlns="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DA4CD44B-225C-4F7B-8261-BE2B3685FD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910" y="4319067"/>
                <a:ext cx="8236550" cy="2031325"/>
              </a:xfrm>
              <a:prstGeom prst="rect">
                <a:avLst/>
              </a:prstGeom>
              <a:blipFill>
                <a:blip r:embed="rId6"/>
                <a:stretch>
                  <a:fillRect l="-1110" t="-2402" r="-222" b="-630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文本框 21">
            <a:extLst>
              <a:ext uri="{FF2B5EF4-FFF2-40B4-BE49-F238E27FC236}">
                <a16:creationId xmlns:a16="http://schemas.microsoft.com/office/drawing/2014/main" id="{AD17EADA-CA91-45CA-98E0-877D3AAE056E}"/>
              </a:ext>
            </a:extLst>
          </p:cNvPr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机器学习流程</a:t>
            </a:r>
            <a:endParaRPr lang="en-US" sz="3200" b="1" dirty="0">
              <a:solidFill>
                <a:srgbClr val="0A05DF"/>
              </a:solidFill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ABEFC6C6-2373-4DCD-8F3B-6053A7ACF73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6341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对角圆角 5">
            <a:extLst>
              <a:ext uri="{FF2B5EF4-FFF2-40B4-BE49-F238E27FC236}">
                <a16:creationId xmlns:a16="http://schemas.microsoft.com/office/drawing/2014/main" id="{70CE660A-36DB-4D35-92D2-C06ACD9B0102}"/>
              </a:ext>
            </a:extLst>
          </p:cNvPr>
          <p:cNvSpPr/>
          <p:nvPr/>
        </p:nvSpPr>
        <p:spPr>
          <a:xfrm>
            <a:off x="619923" y="2229001"/>
            <a:ext cx="6400800" cy="540000"/>
          </a:xfrm>
          <a:prstGeom prst="round2DiagRect">
            <a:avLst/>
          </a:prstGeom>
          <a:solidFill>
            <a:srgbClr val="6C8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A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特征工程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19923" y="1377531"/>
            <a:ext cx="11301490" cy="2109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数据预处理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特征工程</a:t>
            </a:r>
            <a:endParaRPr lang="en-CA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模型评价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DF88B2E-251A-48AA-86AF-33B6DA36162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1813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155" y="1212607"/>
            <a:ext cx="19880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/>
              <a:t>有监督学习</a:t>
            </a:r>
            <a:endParaRPr lang="en-US" sz="2800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A1232FE2-EB22-4511-A9F0-8833FCE2E638}"/>
              </a:ext>
            </a:extLst>
          </p:cNvPr>
          <p:cNvGrpSpPr/>
          <p:nvPr/>
        </p:nvGrpSpPr>
        <p:grpSpPr>
          <a:xfrm>
            <a:off x="-47508" y="2421692"/>
            <a:ext cx="2373475" cy="1301800"/>
            <a:chOff x="147485" y="2689139"/>
            <a:chExt cx="2373475" cy="1301800"/>
          </a:xfrm>
        </p:grpSpPr>
        <p:pic>
          <p:nvPicPr>
            <p:cNvPr id="35" name="Picture 40" descr="Puppy, Dog, Pet, Cute, Brown Dog, Purebred, Dog Breed">
              <a:extLst>
                <a:ext uri="{FF2B5EF4-FFF2-40B4-BE49-F238E27FC236}">
                  <a16:creationId xmlns:a16="http://schemas.microsoft.com/office/drawing/2014/main" id="{20DE7C1D-3133-4542-8789-64FBAC322D9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4" r="33510"/>
            <a:stretch/>
          </p:blipFill>
          <p:spPr bwMode="auto">
            <a:xfrm>
              <a:off x="379502" y="2689139"/>
              <a:ext cx="867868" cy="1301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59DA2C8-BD20-4A5B-B541-F2172BAF3ED3}"/>
                </a:ext>
              </a:extLst>
            </p:cNvPr>
            <p:cNvSpPr txBox="1"/>
            <p:nvPr/>
          </p:nvSpPr>
          <p:spPr>
            <a:xfrm>
              <a:off x="147485" y="2899337"/>
              <a:ext cx="23734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/>
                <a:t>(         ,</a:t>
              </a:r>
              <a:r>
                <a:rPr lang="zh-CN" altLang="en-US" sz="3600" dirty="0">
                  <a:latin typeface="黑体" panose="02010609060101010101" pitchFamily="49" charset="-122"/>
                  <a:ea typeface="黑体" panose="02010609060101010101" pitchFamily="49" charset="-122"/>
                </a:rPr>
                <a:t>狗</a:t>
              </a:r>
              <a:r>
                <a:rPr lang="en-US" altLang="zh-CN" sz="3600" dirty="0">
                  <a:latin typeface="黑体" panose="02010609060101010101" pitchFamily="49" charset="-122"/>
                  <a:ea typeface="黑体" panose="02010609060101010101" pitchFamily="49" charset="-122"/>
                </a:rPr>
                <a:t>)</a:t>
              </a:r>
              <a:endParaRPr lang="zh-CN" altLang="en-US" sz="3600" dirty="0"/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D984721-A643-4342-AEF1-7309AD14DACA}"/>
              </a:ext>
            </a:extLst>
          </p:cNvPr>
          <p:cNvGrpSpPr/>
          <p:nvPr/>
        </p:nvGrpSpPr>
        <p:grpSpPr>
          <a:xfrm>
            <a:off x="2426360" y="2402028"/>
            <a:ext cx="2979174" cy="1301800"/>
            <a:chOff x="3421813" y="2728467"/>
            <a:chExt cx="2979174" cy="13018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矩形 12">
                  <a:extLst>
                    <a:ext uri="{FF2B5EF4-FFF2-40B4-BE49-F238E27FC236}">
                      <a16:creationId xmlns:a16="http://schemas.microsoft.com/office/drawing/2014/main" id="{C19432F3-E78A-4049-B855-8908D4E265BF}"/>
                    </a:ext>
                  </a:extLst>
                </p:cNvPr>
                <p:cNvSpPr/>
                <p:nvPr/>
              </p:nvSpPr>
              <p:spPr>
                <a:xfrm>
                  <a:off x="3421813" y="2945047"/>
                  <a:ext cx="2979174" cy="646331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>
                  <a:spAutoFit/>
                </a:bodyPr>
                <a:lstStyle/>
                <a:p>
                  <a:pPr algn="ctr"/>
                  <a14:m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altLang="zh-CN" sz="3600" b="0" i="1" cap="none" spc="0" smtClean="0">
                              <a:ln w="0"/>
                              <a:solidFill>
                                <a:schemeClr val="tx1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CN" sz="3600" b="0" i="1" cap="none" spc="0" smtClean="0">
                              <a:ln w="0"/>
                              <a:solidFill>
                                <a:schemeClr val="tx1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altLang="zh-CN" sz="3600" b="0" i="1" cap="none" spc="0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sz="3600" b="0" i="1" cap="none" spc="0" smtClean="0">
                              <a:ln w="0"/>
                              <a:solidFill>
                                <a:schemeClr val="tx1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3600" b="0" i="1" cap="none" spc="0" smtClean="0">
                              <a:ln w="0"/>
                              <a:solidFill>
                                <a:schemeClr val="tx1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zh-CN" altLang="en-US" sz="3600" b="1" i="1" cap="none" spc="0" smtClean="0">
                              <a:ln w="0"/>
                              <a:solidFill>
                                <a:schemeClr val="tx1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𝜽</m:t>
                          </m:r>
                        </m:sub>
                      </m:sSub>
                    </m:oMath>
                  </a14:m>
                  <a:r>
                    <a:rPr lang="en-US" altLang="zh-CN" sz="3600" b="0" cap="none" spc="0" dirty="0">
                      <a:ln w="0"/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rPr>
                    <a:t>(         )</a:t>
                  </a:r>
                  <a:endParaRPr lang="zh-CN" altLang="en-US" sz="3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</mc:Choice>
          <mc:Fallback xmlns="">
            <p:sp>
              <p:nvSpPr>
                <p:cNvPr id="13" name="矩形 12">
                  <a:extLst>
                    <a:ext uri="{FF2B5EF4-FFF2-40B4-BE49-F238E27FC236}">
                      <a16:creationId xmlns:a16="http://schemas.microsoft.com/office/drawing/2014/main" id="{C19432F3-E78A-4049-B855-8908D4E265B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21813" y="2945047"/>
                  <a:ext cx="2979174" cy="646331"/>
                </a:xfrm>
                <a:prstGeom prst="rect">
                  <a:avLst/>
                </a:prstGeom>
                <a:blipFill>
                  <a:blip r:embed="rId4"/>
                  <a:stretch>
                    <a:fillRect t="-16981" r="-1840" b="-39623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38" name="Picture 40" descr="Puppy, Dog, Pet, Cute, Brown Dog, Purebred, Dog Breed">
              <a:extLst>
                <a:ext uri="{FF2B5EF4-FFF2-40B4-BE49-F238E27FC236}">
                  <a16:creationId xmlns:a16="http://schemas.microsoft.com/office/drawing/2014/main" id="{DFDB2EE5-790E-43D7-A753-0BC0A5BB903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4" r="33510"/>
            <a:stretch/>
          </p:blipFill>
          <p:spPr bwMode="auto">
            <a:xfrm>
              <a:off x="5120184" y="2728467"/>
              <a:ext cx="867868" cy="1301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DDAFA819-14AD-4E39-AA98-24F8A9842404}"/>
                  </a:ext>
                </a:extLst>
              </p:cNvPr>
              <p:cNvSpPr txBox="1"/>
              <p:nvPr/>
            </p:nvSpPr>
            <p:spPr>
              <a:xfrm>
                <a:off x="5987423" y="2618608"/>
                <a:ext cx="221073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3600" dirty="0"/>
                  <a:t>Loss(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zh-CN" sz="3600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3600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altLang="zh-CN" sz="3600" dirty="0"/>
                  <a:t>, </a:t>
                </a:r>
                <a:r>
                  <a:rPr lang="zh-CN" altLang="en-US" sz="3600" dirty="0"/>
                  <a:t>狗</a:t>
                </a:r>
                <a:r>
                  <a:rPr lang="en-US" altLang="zh-CN" sz="3600" dirty="0"/>
                  <a:t>)</a:t>
                </a:r>
                <a:endParaRPr lang="zh-CN" altLang="en-US" sz="3600" dirty="0"/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DDAFA819-14AD-4E39-AA98-24F8A98424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7423" y="2618608"/>
                <a:ext cx="2210733" cy="646331"/>
              </a:xfrm>
              <a:prstGeom prst="rect">
                <a:avLst/>
              </a:prstGeom>
              <a:blipFill>
                <a:blip r:embed="rId5"/>
                <a:stretch>
                  <a:fillRect l="-8264" t="-19811" r="-7438" b="-3679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BC56B189-B0F6-4AAD-B885-4D6B20B31EAD}"/>
                  </a:ext>
                </a:extLst>
              </p:cNvPr>
              <p:cNvSpPr/>
              <p:nvPr/>
            </p:nvSpPr>
            <p:spPr>
              <a:xfrm>
                <a:off x="8895278" y="2572897"/>
                <a:ext cx="3464218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3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3600">
                              <a:latin typeface="Cambria Math" panose="02040503050406030204" pitchFamily="18" charset="0"/>
                            </a:rPr>
                            <m:t>min</m:t>
                          </m:r>
                        </m:e>
                        <m:sub>
                          <m:r>
                            <a:rPr lang="zh-CN" altLang="en-US" sz="3600" b="1" i="1">
                              <a:latin typeface="Cambria Math" panose="02040503050406030204" pitchFamily="18" charset="0"/>
                            </a:rPr>
                            <m:t>𝜽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en-US" altLang="zh-CN" sz="3600">
                          <a:latin typeface="Cambria Math" panose="02040503050406030204" pitchFamily="18" charset="0"/>
                        </a:rPr>
                        <m:t>Loss</m:t>
                      </m:r>
                      <m:r>
                        <a:rPr lang="en-US" altLang="zh-CN" sz="3600" b="1" i="1">
                          <a:latin typeface="Cambria Math" panose="02040503050406030204" pitchFamily="18" charset="0"/>
                        </a:rPr>
                        <m:t>(</m:t>
                      </m:r>
                      <m:acc>
                        <m:accPr>
                          <m:chr m:val="̂"/>
                          <m:ctrlPr>
                            <a:rPr lang="en-US" altLang="zh-CN" sz="3600" b="1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CN" sz="36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altLang="zh-CN" sz="3600" b="1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zh-CN" altLang="en-US" sz="3600" b="1" i="1">
                          <a:latin typeface="Cambria Math" panose="02040503050406030204" pitchFamily="18" charset="0"/>
                        </a:rPr>
                        <m:t>狗</m:t>
                      </m:r>
                      <m:r>
                        <a:rPr lang="en-US" altLang="zh-CN" sz="3600" b="1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4000" dirty="0"/>
              </a:p>
            </p:txBody>
          </p:sp>
        </mc:Choice>
        <mc:Fallback xmlns=""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BC56B189-B0F6-4AAD-B885-4D6B20B31EA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95278" y="2572897"/>
                <a:ext cx="3464218" cy="64633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arrow-to-the-left-silhouette_32536">
            <a:extLst>
              <a:ext uri="{FF2B5EF4-FFF2-40B4-BE49-F238E27FC236}">
                <a16:creationId xmlns:a16="http://schemas.microsoft.com/office/drawing/2014/main" id="{D8A60F29-A339-4DF0-BF1A-80552CB4EE32}"/>
              </a:ext>
            </a:extLst>
          </p:cNvPr>
          <p:cNvSpPr/>
          <p:nvPr/>
        </p:nvSpPr>
        <p:spPr>
          <a:xfrm rot="10800000">
            <a:off x="1937366" y="2706335"/>
            <a:ext cx="609685" cy="470875"/>
          </a:xfrm>
          <a:custGeom>
            <a:avLst/>
            <a:gdLst>
              <a:gd name="T0" fmla="*/ 602275 w 602487"/>
              <a:gd name="T1" fmla="*/ 602275 w 602487"/>
              <a:gd name="T2" fmla="*/ 602275 w 602487"/>
              <a:gd name="T3" fmla="*/ 602275 w 602487"/>
              <a:gd name="T4" fmla="*/ 602275 w 602487"/>
              <a:gd name="T5" fmla="*/ 602275 w 602487"/>
              <a:gd name="T6" fmla="*/ 602275 w 602487"/>
              <a:gd name="T7" fmla="*/ 602275 w 602487"/>
              <a:gd name="T8" fmla="*/ 602275 w 602487"/>
              <a:gd name="T9" fmla="*/ 602275 w 602487"/>
              <a:gd name="T10" fmla="*/ 602275 w 602487"/>
              <a:gd name="T11" fmla="*/ 602275 w 602487"/>
              <a:gd name="T12" fmla="*/ 602275 w 602487"/>
              <a:gd name="T13" fmla="*/ 602275 w 602487"/>
              <a:gd name="T14" fmla="*/ 602275 w 602487"/>
              <a:gd name="T15" fmla="*/ 602275 w 602487"/>
              <a:gd name="T16" fmla="*/ 602275 w 602487"/>
              <a:gd name="T17" fmla="*/ 602275 w 602487"/>
              <a:gd name="T18" fmla="*/ 602275 w 602487"/>
              <a:gd name="T19" fmla="*/ 602275 w 602487"/>
              <a:gd name="T20" fmla="*/ 602275 w 602487"/>
              <a:gd name="T21" fmla="*/ 602275 w 602487"/>
              <a:gd name="T22" fmla="*/ 602275 w 602487"/>
              <a:gd name="T23" fmla="*/ 602275 w 602487"/>
              <a:gd name="T24" fmla="*/ 602275 w 602487"/>
              <a:gd name="T25" fmla="*/ 602275 w 602487"/>
              <a:gd name="T26" fmla="*/ 602275 w 602487"/>
              <a:gd name="T27" fmla="*/ 602275 w 602487"/>
              <a:gd name="T28" fmla="*/ 602275 w 602487"/>
              <a:gd name="T29" fmla="*/ 602275 w 602487"/>
              <a:gd name="T30" fmla="*/ 602275 w 602487"/>
              <a:gd name="T31" fmla="*/ 602275 w 602487"/>
              <a:gd name="T32" fmla="*/ 602275 w 602487"/>
              <a:gd name="T33" fmla="*/ 602275 w 6024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223" h="4813">
                <a:moveTo>
                  <a:pt x="6223" y="3007"/>
                </a:moveTo>
                <a:cubicBezTo>
                  <a:pt x="6222" y="3074"/>
                  <a:pt x="6168" y="3129"/>
                  <a:pt x="6101" y="3129"/>
                </a:cubicBezTo>
                <a:lnTo>
                  <a:pt x="2604" y="3129"/>
                </a:lnTo>
                <a:lnTo>
                  <a:pt x="3201" y="4639"/>
                </a:lnTo>
                <a:cubicBezTo>
                  <a:pt x="3221" y="4690"/>
                  <a:pt x="3205" y="4748"/>
                  <a:pt x="3161" y="4780"/>
                </a:cubicBezTo>
                <a:cubicBezTo>
                  <a:pt x="3118" y="4813"/>
                  <a:pt x="3058" y="4813"/>
                  <a:pt x="3015" y="4780"/>
                </a:cubicBezTo>
                <a:lnTo>
                  <a:pt x="47" y="2498"/>
                </a:lnTo>
                <a:cubicBezTo>
                  <a:pt x="17" y="2475"/>
                  <a:pt x="0" y="2440"/>
                  <a:pt x="0" y="2402"/>
                </a:cubicBezTo>
                <a:cubicBezTo>
                  <a:pt x="0" y="2365"/>
                  <a:pt x="17" y="2329"/>
                  <a:pt x="47" y="2306"/>
                </a:cubicBezTo>
                <a:lnTo>
                  <a:pt x="3015" y="25"/>
                </a:lnTo>
                <a:cubicBezTo>
                  <a:pt x="3036" y="8"/>
                  <a:pt x="3062" y="0"/>
                  <a:pt x="3089" y="0"/>
                </a:cubicBezTo>
                <a:cubicBezTo>
                  <a:pt x="3114" y="0"/>
                  <a:pt x="3140" y="8"/>
                  <a:pt x="3161" y="24"/>
                </a:cubicBezTo>
                <a:cubicBezTo>
                  <a:pt x="3205" y="57"/>
                  <a:pt x="3221" y="115"/>
                  <a:pt x="3201" y="165"/>
                </a:cubicBezTo>
                <a:lnTo>
                  <a:pt x="2604" y="1676"/>
                </a:lnTo>
                <a:lnTo>
                  <a:pt x="6101" y="1676"/>
                </a:lnTo>
                <a:cubicBezTo>
                  <a:pt x="6168" y="1676"/>
                  <a:pt x="6222" y="1730"/>
                  <a:pt x="6222" y="1797"/>
                </a:cubicBezTo>
                <a:lnTo>
                  <a:pt x="6223" y="300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arrow-to-the-left-silhouette_32536">
            <a:extLst>
              <a:ext uri="{FF2B5EF4-FFF2-40B4-BE49-F238E27FC236}">
                <a16:creationId xmlns:a16="http://schemas.microsoft.com/office/drawing/2014/main" id="{C9D04724-D398-4FD6-BA33-45FD50B6CB74}"/>
              </a:ext>
            </a:extLst>
          </p:cNvPr>
          <p:cNvSpPr/>
          <p:nvPr/>
        </p:nvSpPr>
        <p:spPr>
          <a:xfrm rot="10800000">
            <a:off x="5303728" y="2706335"/>
            <a:ext cx="609685" cy="470875"/>
          </a:xfrm>
          <a:custGeom>
            <a:avLst/>
            <a:gdLst>
              <a:gd name="T0" fmla="*/ 602275 w 602487"/>
              <a:gd name="T1" fmla="*/ 602275 w 602487"/>
              <a:gd name="T2" fmla="*/ 602275 w 602487"/>
              <a:gd name="T3" fmla="*/ 602275 w 602487"/>
              <a:gd name="T4" fmla="*/ 602275 w 602487"/>
              <a:gd name="T5" fmla="*/ 602275 w 602487"/>
              <a:gd name="T6" fmla="*/ 602275 w 602487"/>
              <a:gd name="T7" fmla="*/ 602275 w 602487"/>
              <a:gd name="T8" fmla="*/ 602275 w 602487"/>
              <a:gd name="T9" fmla="*/ 602275 w 602487"/>
              <a:gd name="T10" fmla="*/ 602275 w 602487"/>
              <a:gd name="T11" fmla="*/ 602275 w 602487"/>
              <a:gd name="T12" fmla="*/ 602275 w 602487"/>
              <a:gd name="T13" fmla="*/ 602275 w 602487"/>
              <a:gd name="T14" fmla="*/ 602275 w 602487"/>
              <a:gd name="T15" fmla="*/ 602275 w 602487"/>
              <a:gd name="T16" fmla="*/ 602275 w 602487"/>
              <a:gd name="T17" fmla="*/ 602275 w 602487"/>
              <a:gd name="T18" fmla="*/ 602275 w 602487"/>
              <a:gd name="T19" fmla="*/ 602275 w 602487"/>
              <a:gd name="T20" fmla="*/ 602275 w 602487"/>
              <a:gd name="T21" fmla="*/ 602275 w 602487"/>
              <a:gd name="T22" fmla="*/ 602275 w 602487"/>
              <a:gd name="T23" fmla="*/ 602275 w 602487"/>
              <a:gd name="T24" fmla="*/ 602275 w 602487"/>
              <a:gd name="T25" fmla="*/ 602275 w 602487"/>
              <a:gd name="T26" fmla="*/ 602275 w 602487"/>
              <a:gd name="T27" fmla="*/ 602275 w 602487"/>
              <a:gd name="T28" fmla="*/ 602275 w 602487"/>
              <a:gd name="T29" fmla="*/ 602275 w 602487"/>
              <a:gd name="T30" fmla="*/ 602275 w 602487"/>
              <a:gd name="T31" fmla="*/ 602275 w 602487"/>
              <a:gd name="T32" fmla="*/ 602275 w 602487"/>
              <a:gd name="T33" fmla="*/ 602275 w 6024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223" h="4813">
                <a:moveTo>
                  <a:pt x="6223" y="3007"/>
                </a:moveTo>
                <a:cubicBezTo>
                  <a:pt x="6222" y="3074"/>
                  <a:pt x="6168" y="3129"/>
                  <a:pt x="6101" y="3129"/>
                </a:cubicBezTo>
                <a:lnTo>
                  <a:pt x="2604" y="3129"/>
                </a:lnTo>
                <a:lnTo>
                  <a:pt x="3201" y="4639"/>
                </a:lnTo>
                <a:cubicBezTo>
                  <a:pt x="3221" y="4690"/>
                  <a:pt x="3205" y="4748"/>
                  <a:pt x="3161" y="4780"/>
                </a:cubicBezTo>
                <a:cubicBezTo>
                  <a:pt x="3118" y="4813"/>
                  <a:pt x="3058" y="4813"/>
                  <a:pt x="3015" y="4780"/>
                </a:cubicBezTo>
                <a:lnTo>
                  <a:pt x="47" y="2498"/>
                </a:lnTo>
                <a:cubicBezTo>
                  <a:pt x="17" y="2475"/>
                  <a:pt x="0" y="2440"/>
                  <a:pt x="0" y="2402"/>
                </a:cubicBezTo>
                <a:cubicBezTo>
                  <a:pt x="0" y="2365"/>
                  <a:pt x="17" y="2329"/>
                  <a:pt x="47" y="2306"/>
                </a:cubicBezTo>
                <a:lnTo>
                  <a:pt x="3015" y="25"/>
                </a:lnTo>
                <a:cubicBezTo>
                  <a:pt x="3036" y="8"/>
                  <a:pt x="3062" y="0"/>
                  <a:pt x="3089" y="0"/>
                </a:cubicBezTo>
                <a:cubicBezTo>
                  <a:pt x="3114" y="0"/>
                  <a:pt x="3140" y="8"/>
                  <a:pt x="3161" y="24"/>
                </a:cubicBezTo>
                <a:cubicBezTo>
                  <a:pt x="3205" y="57"/>
                  <a:pt x="3221" y="115"/>
                  <a:pt x="3201" y="165"/>
                </a:cubicBezTo>
                <a:lnTo>
                  <a:pt x="2604" y="1676"/>
                </a:lnTo>
                <a:lnTo>
                  <a:pt x="6101" y="1676"/>
                </a:lnTo>
                <a:cubicBezTo>
                  <a:pt x="6168" y="1676"/>
                  <a:pt x="6222" y="1730"/>
                  <a:pt x="6222" y="1797"/>
                </a:cubicBezTo>
                <a:lnTo>
                  <a:pt x="6223" y="300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arrow-to-the-left-silhouette_32536">
            <a:extLst>
              <a:ext uri="{FF2B5EF4-FFF2-40B4-BE49-F238E27FC236}">
                <a16:creationId xmlns:a16="http://schemas.microsoft.com/office/drawing/2014/main" id="{2D46F5BD-ABE2-483E-8033-27501B9C89FA}"/>
              </a:ext>
            </a:extLst>
          </p:cNvPr>
          <p:cNvSpPr/>
          <p:nvPr/>
        </p:nvSpPr>
        <p:spPr>
          <a:xfrm rot="10800000">
            <a:off x="8279574" y="2706335"/>
            <a:ext cx="609685" cy="470875"/>
          </a:xfrm>
          <a:custGeom>
            <a:avLst/>
            <a:gdLst>
              <a:gd name="T0" fmla="*/ 602275 w 602487"/>
              <a:gd name="T1" fmla="*/ 602275 w 602487"/>
              <a:gd name="T2" fmla="*/ 602275 w 602487"/>
              <a:gd name="T3" fmla="*/ 602275 w 602487"/>
              <a:gd name="T4" fmla="*/ 602275 w 602487"/>
              <a:gd name="T5" fmla="*/ 602275 w 602487"/>
              <a:gd name="T6" fmla="*/ 602275 w 602487"/>
              <a:gd name="T7" fmla="*/ 602275 w 602487"/>
              <a:gd name="T8" fmla="*/ 602275 w 602487"/>
              <a:gd name="T9" fmla="*/ 602275 w 602487"/>
              <a:gd name="T10" fmla="*/ 602275 w 602487"/>
              <a:gd name="T11" fmla="*/ 602275 w 602487"/>
              <a:gd name="T12" fmla="*/ 602275 w 602487"/>
              <a:gd name="T13" fmla="*/ 602275 w 602487"/>
              <a:gd name="T14" fmla="*/ 602275 w 602487"/>
              <a:gd name="T15" fmla="*/ 602275 w 602487"/>
              <a:gd name="T16" fmla="*/ 602275 w 602487"/>
              <a:gd name="T17" fmla="*/ 602275 w 602487"/>
              <a:gd name="T18" fmla="*/ 602275 w 602487"/>
              <a:gd name="T19" fmla="*/ 602275 w 602487"/>
              <a:gd name="T20" fmla="*/ 602275 w 602487"/>
              <a:gd name="T21" fmla="*/ 602275 w 602487"/>
              <a:gd name="T22" fmla="*/ 602275 w 602487"/>
              <a:gd name="T23" fmla="*/ 602275 w 602487"/>
              <a:gd name="T24" fmla="*/ 602275 w 602487"/>
              <a:gd name="T25" fmla="*/ 602275 w 602487"/>
              <a:gd name="T26" fmla="*/ 602275 w 602487"/>
              <a:gd name="T27" fmla="*/ 602275 w 602487"/>
              <a:gd name="T28" fmla="*/ 602275 w 602487"/>
              <a:gd name="T29" fmla="*/ 602275 w 602487"/>
              <a:gd name="T30" fmla="*/ 602275 w 602487"/>
              <a:gd name="T31" fmla="*/ 602275 w 602487"/>
              <a:gd name="T32" fmla="*/ 602275 w 602487"/>
              <a:gd name="T33" fmla="*/ 602275 w 6024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223" h="4813">
                <a:moveTo>
                  <a:pt x="6223" y="3007"/>
                </a:moveTo>
                <a:cubicBezTo>
                  <a:pt x="6222" y="3074"/>
                  <a:pt x="6168" y="3129"/>
                  <a:pt x="6101" y="3129"/>
                </a:cubicBezTo>
                <a:lnTo>
                  <a:pt x="2604" y="3129"/>
                </a:lnTo>
                <a:lnTo>
                  <a:pt x="3201" y="4639"/>
                </a:lnTo>
                <a:cubicBezTo>
                  <a:pt x="3221" y="4690"/>
                  <a:pt x="3205" y="4748"/>
                  <a:pt x="3161" y="4780"/>
                </a:cubicBezTo>
                <a:cubicBezTo>
                  <a:pt x="3118" y="4813"/>
                  <a:pt x="3058" y="4813"/>
                  <a:pt x="3015" y="4780"/>
                </a:cubicBezTo>
                <a:lnTo>
                  <a:pt x="47" y="2498"/>
                </a:lnTo>
                <a:cubicBezTo>
                  <a:pt x="17" y="2475"/>
                  <a:pt x="0" y="2440"/>
                  <a:pt x="0" y="2402"/>
                </a:cubicBezTo>
                <a:cubicBezTo>
                  <a:pt x="0" y="2365"/>
                  <a:pt x="17" y="2329"/>
                  <a:pt x="47" y="2306"/>
                </a:cubicBezTo>
                <a:lnTo>
                  <a:pt x="3015" y="25"/>
                </a:lnTo>
                <a:cubicBezTo>
                  <a:pt x="3036" y="8"/>
                  <a:pt x="3062" y="0"/>
                  <a:pt x="3089" y="0"/>
                </a:cubicBezTo>
                <a:cubicBezTo>
                  <a:pt x="3114" y="0"/>
                  <a:pt x="3140" y="8"/>
                  <a:pt x="3161" y="24"/>
                </a:cubicBezTo>
                <a:cubicBezTo>
                  <a:pt x="3205" y="57"/>
                  <a:pt x="3221" y="115"/>
                  <a:pt x="3201" y="165"/>
                </a:cubicBezTo>
                <a:lnTo>
                  <a:pt x="2604" y="1676"/>
                </a:lnTo>
                <a:lnTo>
                  <a:pt x="6101" y="1676"/>
                </a:lnTo>
                <a:cubicBezTo>
                  <a:pt x="6168" y="1676"/>
                  <a:pt x="6222" y="1730"/>
                  <a:pt x="6222" y="1797"/>
                </a:cubicBezTo>
                <a:lnTo>
                  <a:pt x="6223" y="300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C264336-EEB1-4FE0-BB5B-7AD23A2A6DE4}"/>
              </a:ext>
            </a:extLst>
          </p:cNvPr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机器学习流程</a:t>
            </a:r>
            <a:endParaRPr lang="en-US" sz="3200" b="1" dirty="0">
              <a:solidFill>
                <a:srgbClr val="0A05DF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97521AA6-BD10-4C9F-BDEC-C388FFE06278}"/>
                  </a:ext>
                </a:extLst>
              </p:cNvPr>
              <p:cNvSpPr txBox="1"/>
              <p:nvPr/>
            </p:nvSpPr>
            <p:spPr>
              <a:xfrm>
                <a:off x="541455" y="4507980"/>
                <a:ext cx="8236550" cy="20313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机器学习三要素：</a:t>
                </a:r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800100" lvl="1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模型或者机器学习算法</a:t>
                </a:r>
                <a:r>
                  <a:rPr lang="zh-CN" altLang="en-US" sz="2400" dirty="0">
                    <a:latin typeface="KaiTi" panose="02010609060101010101" pitchFamily="49" charset="-122"/>
                    <a:ea typeface="KaiTi" panose="02010609060101010101" pitchFamily="49" charset="-122"/>
                  </a:rPr>
                  <a:t>：选择一个适合问题的模型。</a:t>
                </a:r>
                <a:endParaRPr lang="en-US" altLang="zh-CN" sz="2400" dirty="0">
                  <a:latin typeface="KaiTi" panose="02010609060101010101" pitchFamily="49" charset="-122"/>
                  <a:ea typeface="KaiTi" panose="02010609060101010101" pitchFamily="49" charset="-122"/>
                </a:endParaRPr>
              </a:p>
              <a:p>
                <a:pPr marL="800100" lvl="1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损失函数</a:t>
                </a:r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 </a:t>
                </a:r>
                <a:r>
                  <a:rPr lang="zh-CN" altLang="en-US" sz="2400" dirty="0">
                    <a:latin typeface="KaiTi" panose="02010609060101010101" pitchFamily="49" charset="-122"/>
                    <a:ea typeface="KaiTi" panose="02010609060101010101" pitchFamily="49" charset="-122"/>
                  </a:rPr>
                  <a:t>如果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sz="2400" b="1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̂"/>
                        <m:ctrlPr>
                          <a:rPr lang="en-US" altLang="zh-CN" sz="24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zh-CN" altLang="en-US" sz="2400" dirty="0">
                    <a:latin typeface="KaiTi" panose="02010609060101010101" pitchFamily="49" charset="-122"/>
                    <a:ea typeface="KaiTi" panose="02010609060101010101" pitchFamily="49" charset="-122"/>
                  </a:rPr>
                  <a:t>，损失函数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400">
                        <a:latin typeface="Cambria Math" panose="02040503050406030204" pitchFamily="18" charset="0"/>
                      </a:rPr>
                      <m:t>Loss</m:t>
                    </m:r>
                    <m:d>
                      <m:dPr>
                        <m:ctrlPr>
                          <a:rPr lang="en-US" altLang="zh-CN" sz="24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sz="2400" b="1" i="1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en-US" altLang="zh-CN" sz="24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</m:d>
                  </m:oMath>
                </a14:m>
                <a:r>
                  <a:rPr lang="zh-CN" altLang="en-US" sz="2400" dirty="0">
                    <a:latin typeface="KaiTi" panose="02010609060101010101" pitchFamily="49" charset="-122"/>
                    <a:ea typeface="KaiTi" panose="02010609060101010101" pitchFamily="49" charset="-122"/>
                  </a:rPr>
                  <a:t>最小。</a:t>
                </a:r>
                <a:endParaRPr lang="en-US" altLang="zh-CN" sz="2400" dirty="0">
                  <a:latin typeface="KaiTi" panose="02010609060101010101" pitchFamily="49" charset="-122"/>
                  <a:ea typeface="KaiTi" panose="02010609060101010101" pitchFamily="49" charset="-122"/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优化</a:t>
                </a:r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 </a:t>
                </a:r>
                <a:r>
                  <a:rPr lang="zh-CN" altLang="en-US" sz="2400" dirty="0">
                    <a:latin typeface="KaiTi" panose="02010609060101010101" pitchFamily="49" charset="-122"/>
                    <a:ea typeface="KaiTi" panose="02010609060101010101" pitchFamily="49" charset="-122"/>
                  </a:rPr>
                  <a:t>优化算法用于调整模型参数，最小化损失函数。</a:t>
                </a:r>
              </a:p>
            </p:txBody>
          </p:sp>
        </mc:Choice>
        <mc:Fallback xmlns="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97521AA6-BD10-4C9F-BDEC-C388FFE062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455" y="4507980"/>
                <a:ext cx="8236550" cy="2031325"/>
              </a:xfrm>
              <a:prstGeom prst="rect">
                <a:avLst/>
              </a:prstGeom>
              <a:blipFill>
                <a:blip r:embed="rId7"/>
                <a:stretch>
                  <a:fillRect l="-1184" t="-2395" r="-148" b="-598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BDDE3606-97A8-452A-B6E1-B7A3764B1C07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514944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16310" y="883986"/>
            <a:ext cx="307007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以有监督学习为例</a:t>
            </a:r>
            <a:endParaRPr 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9F2B6E47-8317-4FAF-A01B-BDC780F97804}"/>
              </a:ext>
            </a:extLst>
          </p:cNvPr>
          <p:cNvGrpSpPr/>
          <p:nvPr/>
        </p:nvGrpSpPr>
        <p:grpSpPr>
          <a:xfrm>
            <a:off x="292405" y="1407373"/>
            <a:ext cx="11346967" cy="4920674"/>
            <a:chOff x="216310" y="1525362"/>
            <a:chExt cx="11346967" cy="4920674"/>
          </a:xfrm>
        </p:grpSpPr>
        <p:sp>
          <p:nvSpPr>
            <p:cNvPr id="90" name="矩形: 圆角 89">
              <a:extLst>
                <a:ext uri="{FF2B5EF4-FFF2-40B4-BE49-F238E27FC236}">
                  <a16:creationId xmlns:a16="http://schemas.microsoft.com/office/drawing/2014/main" id="{603B0BF8-6398-4618-B2F6-E64D730A4D9B}"/>
                </a:ext>
              </a:extLst>
            </p:cNvPr>
            <p:cNvSpPr/>
            <p:nvPr/>
          </p:nvSpPr>
          <p:spPr>
            <a:xfrm>
              <a:off x="216310" y="4761384"/>
              <a:ext cx="11346967" cy="1684652"/>
            </a:xfrm>
            <a:prstGeom prst="roundRect">
              <a:avLst/>
            </a:prstGeom>
            <a:solidFill>
              <a:srgbClr val="DAE3F3"/>
            </a:solidFill>
            <a:ln w="28575">
              <a:solidFill>
                <a:srgbClr val="00206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89" name="矩形: 圆角 88">
              <a:extLst>
                <a:ext uri="{FF2B5EF4-FFF2-40B4-BE49-F238E27FC236}">
                  <a16:creationId xmlns:a16="http://schemas.microsoft.com/office/drawing/2014/main" id="{30C2D5D5-3D0B-49F3-A10F-A118EABD8B77}"/>
                </a:ext>
              </a:extLst>
            </p:cNvPr>
            <p:cNvSpPr/>
            <p:nvPr/>
          </p:nvSpPr>
          <p:spPr>
            <a:xfrm>
              <a:off x="216310" y="1983805"/>
              <a:ext cx="9553653" cy="2290778"/>
            </a:xfrm>
            <a:prstGeom prst="roundRect">
              <a:avLst/>
            </a:prstGeom>
            <a:solidFill>
              <a:srgbClr val="DAE3F3"/>
            </a:solidFill>
            <a:ln w="28575">
              <a:solidFill>
                <a:srgbClr val="00206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C8A723C2-1D68-48E9-8BB6-4AF8F937610D}"/>
                </a:ext>
              </a:extLst>
            </p:cNvPr>
            <p:cNvSpPr/>
            <p:nvPr/>
          </p:nvSpPr>
          <p:spPr>
            <a:xfrm>
              <a:off x="614240" y="2286063"/>
              <a:ext cx="914400" cy="547548"/>
            </a:xfrm>
            <a:prstGeom prst="roundRect">
              <a:avLst/>
            </a:prstGeom>
            <a:solidFill>
              <a:srgbClr val="A8EFC6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ea typeface="微软雅黑" panose="020B0503020204020204" pitchFamily="34" charset="-122"/>
                </a:rPr>
                <a:t>样本标签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C590A29-574D-434F-BBBE-DFFFFDC35468}"/>
                </a:ext>
              </a:extLst>
            </p:cNvPr>
            <p:cNvSpPr/>
            <p:nvPr/>
          </p:nvSpPr>
          <p:spPr>
            <a:xfrm>
              <a:off x="2269847" y="3107385"/>
              <a:ext cx="1827875" cy="914400"/>
            </a:xfrm>
            <a:prstGeom prst="rect">
              <a:avLst/>
            </a:prstGeom>
            <a:solidFill>
              <a:srgbClr val="E6E6E6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ea typeface="微软雅黑" panose="020B0503020204020204" pitchFamily="34" charset="-122"/>
                </a:rPr>
                <a:t>特征提取</a:t>
              </a: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7D953797-5712-4FCD-8F05-C4019AC90313}"/>
                </a:ext>
              </a:extLst>
            </p:cNvPr>
            <p:cNvSpPr/>
            <p:nvPr/>
          </p:nvSpPr>
          <p:spPr>
            <a:xfrm>
              <a:off x="7091924" y="2405008"/>
              <a:ext cx="2050026" cy="1681911"/>
            </a:xfrm>
            <a:prstGeom prst="rect">
              <a:avLst/>
            </a:prstGeom>
            <a:solidFill>
              <a:srgbClr val="E6E6E6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ea typeface="微软雅黑" panose="020B0503020204020204" pitchFamily="34" charset="-122"/>
                </a:rPr>
                <a:t>机器学习算法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5349B892-BE2F-4BDB-AD79-98F87201B41D}"/>
                </a:ext>
              </a:extLst>
            </p:cNvPr>
            <p:cNvSpPr/>
            <p:nvPr/>
          </p:nvSpPr>
          <p:spPr>
            <a:xfrm>
              <a:off x="7091924" y="4987672"/>
              <a:ext cx="2050026" cy="1232382"/>
            </a:xfrm>
            <a:prstGeom prst="rect">
              <a:avLst/>
            </a:prstGeom>
            <a:solidFill>
              <a:srgbClr val="E6E6E6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chemeClr val="tx1"/>
                  </a:solidFill>
                  <a:ea typeface="微软雅黑" panose="020B0503020204020204" pitchFamily="34" charset="-122"/>
                </a:rPr>
                <a:t>模型</a:t>
              </a:r>
            </a:p>
          </p:txBody>
        </p:sp>
        <p:cxnSp>
          <p:nvCxnSpPr>
            <p:cNvPr id="56" name="直接箭头连接符 55">
              <a:extLst>
                <a:ext uri="{FF2B5EF4-FFF2-40B4-BE49-F238E27FC236}">
                  <a16:creationId xmlns:a16="http://schemas.microsoft.com/office/drawing/2014/main" id="{BECFA25E-7917-4B16-A4A8-8D877F0E85A1}"/>
                </a:ext>
              </a:extLst>
            </p:cNvPr>
            <p:cNvCxnSpPr>
              <a:cxnSpLocks/>
            </p:cNvCxnSpPr>
            <p:nvPr/>
          </p:nvCxnSpPr>
          <p:spPr>
            <a:xfrm>
              <a:off x="1528640" y="2551044"/>
              <a:ext cx="5563284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箭头连接符 57">
              <a:extLst>
                <a:ext uri="{FF2B5EF4-FFF2-40B4-BE49-F238E27FC236}">
                  <a16:creationId xmlns:a16="http://schemas.microsoft.com/office/drawing/2014/main" id="{BE6A4B7E-88B2-4A5E-9437-CEAC68EDE202}"/>
                </a:ext>
              </a:extLst>
            </p:cNvPr>
            <p:cNvCxnSpPr>
              <a:cxnSpLocks/>
            </p:cNvCxnSpPr>
            <p:nvPr/>
          </p:nvCxnSpPr>
          <p:spPr>
            <a:xfrm>
              <a:off x="1435199" y="3623256"/>
              <a:ext cx="83464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箭头连接符 59">
              <a:extLst>
                <a:ext uri="{FF2B5EF4-FFF2-40B4-BE49-F238E27FC236}">
                  <a16:creationId xmlns:a16="http://schemas.microsoft.com/office/drawing/2014/main" id="{B5FD7F92-AD6F-40D9-9FAF-C063B5C25D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13442" y="3623256"/>
              <a:ext cx="582264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箭头连接符 61">
              <a:extLst>
                <a:ext uri="{FF2B5EF4-FFF2-40B4-BE49-F238E27FC236}">
                  <a16:creationId xmlns:a16="http://schemas.microsoft.com/office/drawing/2014/main" id="{F3FA994A-F6F6-45AE-98EE-0451C58C4DFF}"/>
                </a:ext>
              </a:extLst>
            </p:cNvPr>
            <p:cNvCxnSpPr>
              <a:cxnSpLocks/>
            </p:cNvCxnSpPr>
            <p:nvPr/>
          </p:nvCxnSpPr>
          <p:spPr>
            <a:xfrm>
              <a:off x="6459929" y="3623256"/>
              <a:ext cx="630710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32EFB135-B399-4482-B9ED-3082B95FF95B}"/>
                </a:ext>
              </a:extLst>
            </p:cNvPr>
            <p:cNvSpPr/>
            <p:nvPr/>
          </p:nvSpPr>
          <p:spPr>
            <a:xfrm>
              <a:off x="2268562" y="5144679"/>
              <a:ext cx="1827875" cy="914400"/>
            </a:xfrm>
            <a:prstGeom prst="rect">
              <a:avLst/>
            </a:prstGeom>
            <a:solidFill>
              <a:srgbClr val="E6E6E6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ea typeface="微软雅黑" panose="020B0503020204020204" pitchFamily="34" charset="-122"/>
                </a:rPr>
                <a:t>特征提取</a:t>
              </a:r>
            </a:p>
          </p:txBody>
        </p:sp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id="{951B8FB8-177C-4B1A-8C93-FE24548974E5}"/>
                </a:ext>
              </a:extLst>
            </p:cNvPr>
            <p:cNvGrpSpPr/>
            <p:nvPr/>
          </p:nvGrpSpPr>
          <p:grpSpPr>
            <a:xfrm>
              <a:off x="4694421" y="5290971"/>
              <a:ext cx="1765508" cy="646428"/>
              <a:chOff x="5764862" y="2648004"/>
              <a:chExt cx="1765508" cy="646428"/>
            </a:xfrm>
            <a:solidFill>
              <a:srgbClr val="FFFF94"/>
            </a:solidFill>
          </p:grpSpPr>
          <p:sp>
            <p:nvSpPr>
              <p:cNvPr id="67" name="矩形 66">
                <a:extLst>
                  <a:ext uri="{FF2B5EF4-FFF2-40B4-BE49-F238E27FC236}">
                    <a16:creationId xmlns:a16="http://schemas.microsoft.com/office/drawing/2014/main" id="{0B773CB6-36DE-4A59-A4FA-5C5CBEBC4D8E}"/>
                  </a:ext>
                </a:extLst>
              </p:cNvPr>
              <p:cNvSpPr/>
              <p:nvPr/>
            </p:nvSpPr>
            <p:spPr>
              <a:xfrm>
                <a:off x="5764862" y="2648004"/>
                <a:ext cx="442452" cy="646019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8" name="矩形 67">
                <a:extLst>
                  <a:ext uri="{FF2B5EF4-FFF2-40B4-BE49-F238E27FC236}">
                    <a16:creationId xmlns:a16="http://schemas.microsoft.com/office/drawing/2014/main" id="{71241FD0-9F6B-40C0-974E-7F408FFD0627}"/>
                  </a:ext>
                </a:extLst>
              </p:cNvPr>
              <p:cNvSpPr/>
              <p:nvPr/>
            </p:nvSpPr>
            <p:spPr>
              <a:xfrm>
                <a:off x="6202398" y="2648413"/>
                <a:ext cx="442452" cy="646019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9" name="矩形 68">
                <a:extLst>
                  <a:ext uri="{FF2B5EF4-FFF2-40B4-BE49-F238E27FC236}">
                    <a16:creationId xmlns:a16="http://schemas.microsoft.com/office/drawing/2014/main" id="{B135AB1B-DAF1-4E0B-9ACD-1F38D3D86A29}"/>
                  </a:ext>
                </a:extLst>
              </p:cNvPr>
              <p:cNvSpPr/>
              <p:nvPr/>
            </p:nvSpPr>
            <p:spPr>
              <a:xfrm>
                <a:off x="6645157" y="2648413"/>
                <a:ext cx="442452" cy="646019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70" name="矩形 69">
                <a:extLst>
                  <a:ext uri="{FF2B5EF4-FFF2-40B4-BE49-F238E27FC236}">
                    <a16:creationId xmlns:a16="http://schemas.microsoft.com/office/drawing/2014/main" id="{D8C66EA0-29EF-4DD6-A4C2-E1B545B9FAA2}"/>
                  </a:ext>
                </a:extLst>
              </p:cNvPr>
              <p:cNvSpPr/>
              <p:nvPr/>
            </p:nvSpPr>
            <p:spPr>
              <a:xfrm>
                <a:off x="7087918" y="2648412"/>
                <a:ext cx="442452" cy="646019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71" name="直接箭头连接符 70">
              <a:extLst>
                <a:ext uri="{FF2B5EF4-FFF2-40B4-BE49-F238E27FC236}">
                  <a16:creationId xmlns:a16="http://schemas.microsoft.com/office/drawing/2014/main" id="{9AB2FFEF-6B9E-4F3A-8ACD-B825BE36275C}"/>
                </a:ext>
              </a:extLst>
            </p:cNvPr>
            <p:cNvCxnSpPr>
              <a:cxnSpLocks/>
              <a:endCxn id="65" idx="1"/>
            </p:cNvCxnSpPr>
            <p:nvPr/>
          </p:nvCxnSpPr>
          <p:spPr>
            <a:xfrm>
              <a:off x="1433914" y="5601879"/>
              <a:ext cx="83464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箭头连接符 71">
              <a:extLst>
                <a:ext uri="{FF2B5EF4-FFF2-40B4-BE49-F238E27FC236}">
                  <a16:creationId xmlns:a16="http://schemas.microsoft.com/office/drawing/2014/main" id="{5168CF2F-F3B0-4377-BE46-6700F514D7B1}"/>
                </a:ext>
              </a:extLst>
            </p:cNvPr>
            <p:cNvCxnSpPr>
              <a:cxnSpLocks/>
              <a:endCxn id="67" idx="1"/>
            </p:cNvCxnSpPr>
            <p:nvPr/>
          </p:nvCxnSpPr>
          <p:spPr>
            <a:xfrm>
              <a:off x="4096437" y="5613980"/>
              <a:ext cx="597984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箭头连接符 72">
              <a:extLst>
                <a:ext uri="{FF2B5EF4-FFF2-40B4-BE49-F238E27FC236}">
                  <a16:creationId xmlns:a16="http://schemas.microsoft.com/office/drawing/2014/main" id="{1D751B14-79F1-4749-B87C-A259C7851926}"/>
                </a:ext>
              </a:extLst>
            </p:cNvPr>
            <p:cNvCxnSpPr>
              <a:cxnSpLocks/>
            </p:cNvCxnSpPr>
            <p:nvPr/>
          </p:nvCxnSpPr>
          <p:spPr>
            <a:xfrm>
              <a:off x="6459929" y="5613980"/>
              <a:ext cx="630710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箭头连接符 73">
              <a:extLst>
                <a:ext uri="{FF2B5EF4-FFF2-40B4-BE49-F238E27FC236}">
                  <a16:creationId xmlns:a16="http://schemas.microsoft.com/office/drawing/2014/main" id="{3E894FEB-1011-4D30-880A-F0100C02692D}"/>
                </a:ext>
              </a:extLst>
            </p:cNvPr>
            <p:cNvCxnSpPr>
              <a:cxnSpLocks/>
              <a:stCxn id="31" idx="2"/>
              <a:endCxn id="32" idx="0"/>
            </p:cNvCxnSpPr>
            <p:nvPr/>
          </p:nvCxnSpPr>
          <p:spPr>
            <a:xfrm>
              <a:off x="8116937" y="4086919"/>
              <a:ext cx="0" cy="90075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箭头连接符 75">
              <a:extLst>
                <a:ext uri="{FF2B5EF4-FFF2-40B4-BE49-F238E27FC236}">
                  <a16:creationId xmlns:a16="http://schemas.microsoft.com/office/drawing/2014/main" id="{7335CDE0-D395-47DE-91EE-79EE1AD822C3}"/>
                </a:ext>
              </a:extLst>
            </p:cNvPr>
            <p:cNvCxnSpPr>
              <a:cxnSpLocks/>
            </p:cNvCxnSpPr>
            <p:nvPr/>
          </p:nvCxnSpPr>
          <p:spPr>
            <a:xfrm>
              <a:off x="9141950" y="5581237"/>
              <a:ext cx="42504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矩形: 圆角 77">
              <a:extLst>
                <a:ext uri="{FF2B5EF4-FFF2-40B4-BE49-F238E27FC236}">
                  <a16:creationId xmlns:a16="http://schemas.microsoft.com/office/drawing/2014/main" id="{FECED9F2-54FE-4023-BDEB-D5B6E317791E}"/>
                </a:ext>
              </a:extLst>
            </p:cNvPr>
            <p:cNvSpPr/>
            <p:nvPr/>
          </p:nvSpPr>
          <p:spPr>
            <a:xfrm>
              <a:off x="519514" y="3236630"/>
              <a:ext cx="914400" cy="770915"/>
            </a:xfrm>
            <a:prstGeom prst="roundRect">
              <a:avLst/>
            </a:prstGeom>
            <a:solidFill>
              <a:srgbClr val="DED5FF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ea typeface="微软雅黑" panose="020B0503020204020204" pitchFamily="34" charset="-122"/>
                </a:rPr>
                <a:t>样本输入</a:t>
              </a:r>
            </a:p>
          </p:txBody>
        </p:sp>
        <p:sp>
          <p:nvSpPr>
            <p:cNvPr id="79" name="矩形: 圆角 78">
              <a:extLst>
                <a:ext uri="{FF2B5EF4-FFF2-40B4-BE49-F238E27FC236}">
                  <a16:creationId xmlns:a16="http://schemas.microsoft.com/office/drawing/2014/main" id="{39E47AE0-C513-49D2-A3CA-E058B473D016}"/>
                </a:ext>
              </a:extLst>
            </p:cNvPr>
            <p:cNvSpPr/>
            <p:nvPr/>
          </p:nvSpPr>
          <p:spPr>
            <a:xfrm>
              <a:off x="9566999" y="5307463"/>
              <a:ext cx="1791822" cy="547548"/>
            </a:xfrm>
            <a:prstGeom prst="roundRect">
              <a:avLst/>
            </a:prstGeom>
            <a:solidFill>
              <a:srgbClr val="A8EFC6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ea typeface="微软雅黑" panose="020B0503020204020204" pitchFamily="34" charset="-122"/>
                </a:rPr>
                <a:t>预测的样本标签</a:t>
              </a:r>
            </a:p>
          </p:txBody>
        </p:sp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9D6B35DF-92F5-4113-9341-50CF4BD300EA}"/>
                </a:ext>
              </a:extLst>
            </p:cNvPr>
            <p:cNvGrpSpPr/>
            <p:nvPr/>
          </p:nvGrpSpPr>
          <p:grpSpPr>
            <a:xfrm>
              <a:off x="4691655" y="3308911"/>
              <a:ext cx="1765508" cy="646428"/>
              <a:chOff x="5764862" y="2648004"/>
              <a:chExt cx="1765508" cy="646428"/>
            </a:xfrm>
            <a:solidFill>
              <a:srgbClr val="FFFF94"/>
            </a:solidFill>
          </p:grpSpPr>
          <p:sp>
            <p:nvSpPr>
              <p:cNvPr id="83" name="矩形 82">
                <a:extLst>
                  <a:ext uri="{FF2B5EF4-FFF2-40B4-BE49-F238E27FC236}">
                    <a16:creationId xmlns:a16="http://schemas.microsoft.com/office/drawing/2014/main" id="{CE9B35BB-D8A9-4489-8A32-441B4E0CEC60}"/>
                  </a:ext>
                </a:extLst>
              </p:cNvPr>
              <p:cNvSpPr/>
              <p:nvPr/>
            </p:nvSpPr>
            <p:spPr>
              <a:xfrm>
                <a:off x="5764862" y="2648004"/>
                <a:ext cx="442452" cy="646019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84" name="矩形 83">
                <a:extLst>
                  <a:ext uri="{FF2B5EF4-FFF2-40B4-BE49-F238E27FC236}">
                    <a16:creationId xmlns:a16="http://schemas.microsoft.com/office/drawing/2014/main" id="{DBA2927D-9921-4985-B797-969C4AAC62D5}"/>
                  </a:ext>
                </a:extLst>
              </p:cNvPr>
              <p:cNvSpPr/>
              <p:nvPr/>
            </p:nvSpPr>
            <p:spPr>
              <a:xfrm>
                <a:off x="6202398" y="2648413"/>
                <a:ext cx="442452" cy="646019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85" name="矩形 84">
                <a:extLst>
                  <a:ext uri="{FF2B5EF4-FFF2-40B4-BE49-F238E27FC236}">
                    <a16:creationId xmlns:a16="http://schemas.microsoft.com/office/drawing/2014/main" id="{0FDF1F96-8A4B-4A28-8A30-914606416F29}"/>
                  </a:ext>
                </a:extLst>
              </p:cNvPr>
              <p:cNvSpPr/>
              <p:nvPr/>
            </p:nvSpPr>
            <p:spPr>
              <a:xfrm>
                <a:off x="6645157" y="2648413"/>
                <a:ext cx="442452" cy="646019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86" name="矩形 85">
                <a:extLst>
                  <a:ext uri="{FF2B5EF4-FFF2-40B4-BE49-F238E27FC236}">
                    <a16:creationId xmlns:a16="http://schemas.microsoft.com/office/drawing/2014/main" id="{B829939B-44D3-47FF-83D0-1C8EE7EB633C}"/>
                  </a:ext>
                </a:extLst>
              </p:cNvPr>
              <p:cNvSpPr/>
              <p:nvPr/>
            </p:nvSpPr>
            <p:spPr>
              <a:xfrm>
                <a:off x="7087918" y="2648412"/>
                <a:ext cx="442452" cy="646019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87" name="文本框 86">
              <a:extLst>
                <a:ext uri="{FF2B5EF4-FFF2-40B4-BE49-F238E27FC236}">
                  <a16:creationId xmlns:a16="http://schemas.microsoft.com/office/drawing/2014/main" id="{BEAA2E70-99F6-40B3-BD50-604F5B2A2B06}"/>
                </a:ext>
              </a:extLst>
            </p:cNvPr>
            <p:cNvSpPr txBox="1"/>
            <p:nvPr/>
          </p:nvSpPr>
          <p:spPr>
            <a:xfrm>
              <a:off x="5136873" y="2916255"/>
              <a:ext cx="70083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ea typeface="微软雅黑" panose="020B0503020204020204" pitchFamily="34" charset="-122"/>
                </a:rPr>
                <a:t>特征</a:t>
              </a:r>
            </a:p>
          </p:txBody>
        </p:sp>
        <p:sp>
          <p:nvSpPr>
            <p:cNvPr id="88" name="文本框 87">
              <a:extLst>
                <a:ext uri="{FF2B5EF4-FFF2-40B4-BE49-F238E27FC236}">
                  <a16:creationId xmlns:a16="http://schemas.microsoft.com/office/drawing/2014/main" id="{1AC15618-7322-4E69-8E2A-4249C524A5E0}"/>
                </a:ext>
              </a:extLst>
            </p:cNvPr>
            <p:cNvSpPr txBox="1"/>
            <p:nvPr/>
          </p:nvSpPr>
          <p:spPr>
            <a:xfrm>
              <a:off x="5059974" y="4946957"/>
              <a:ext cx="70083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ea typeface="微软雅黑" panose="020B0503020204020204" pitchFamily="34" charset="-122"/>
                </a:rPr>
                <a:t>特征</a:t>
              </a:r>
            </a:p>
          </p:txBody>
        </p:sp>
        <p:sp>
          <p:nvSpPr>
            <p:cNvPr id="91" name="矩形: 圆角 90">
              <a:extLst>
                <a:ext uri="{FF2B5EF4-FFF2-40B4-BE49-F238E27FC236}">
                  <a16:creationId xmlns:a16="http://schemas.microsoft.com/office/drawing/2014/main" id="{34FE8A11-F1FB-4355-A75C-383D8F719114}"/>
                </a:ext>
              </a:extLst>
            </p:cNvPr>
            <p:cNvSpPr/>
            <p:nvPr/>
          </p:nvSpPr>
          <p:spPr>
            <a:xfrm>
              <a:off x="512780" y="5216421"/>
              <a:ext cx="914400" cy="770915"/>
            </a:xfrm>
            <a:prstGeom prst="roundRect">
              <a:avLst/>
            </a:prstGeom>
            <a:solidFill>
              <a:srgbClr val="DED5FF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ea typeface="微软雅黑" panose="020B0503020204020204" pitchFamily="34" charset="-122"/>
                </a:rPr>
                <a:t>样本输入</a:t>
              </a:r>
            </a:p>
          </p:txBody>
        </p:sp>
        <p:sp>
          <p:nvSpPr>
            <p:cNvPr id="95" name="文本框 94">
              <a:extLst>
                <a:ext uri="{FF2B5EF4-FFF2-40B4-BE49-F238E27FC236}">
                  <a16:creationId xmlns:a16="http://schemas.microsoft.com/office/drawing/2014/main" id="{AE0E2013-739E-4204-AEFC-048DDDE27231}"/>
                </a:ext>
              </a:extLst>
            </p:cNvPr>
            <p:cNvSpPr txBox="1"/>
            <p:nvPr/>
          </p:nvSpPr>
          <p:spPr>
            <a:xfrm>
              <a:off x="5170553" y="1525362"/>
              <a:ext cx="16273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>
                  <a:latin typeface="+mj-lt"/>
                  <a:ea typeface="微软雅黑" panose="020B0503020204020204" pitchFamily="34" charset="-122"/>
                </a:rPr>
                <a:t>训练过程</a:t>
              </a:r>
            </a:p>
          </p:txBody>
        </p:sp>
        <p:sp>
          <p:nvSpPr>
            <p:cNvPr id="96" name="文本框 95">
              <a:extLst>
                <a:ext uri="{FF2B5EF4-FFF2-40B4-BE49-F238E27FC236}">
                  <a16:creationId xmlns:a16="http://schemas.microsoft.com/office/drawing/2014/main" id="{D0B7E4BD-58C2-44A5-9679-FB7536F0B2DF}"/>
                </a:ext>
              </a:extLst>
            </p:cNvPr>
            <p:cNvSpPr txBox="1"/>
            <p:nvPr/>
          </p:nvSpPr>
          <p:spPr>
            <a:xfrm>
              <a:off x="5220679" y="4274583"/>
              <a:ext cx="16273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>
                  <a:latin typeface="+mj-lt"/>
                  <a:ea typeface="微软雅黑" panose="020B0503020204020204" pitchFamily="34" charset="-122"/>
                </a:rPr>
                <a:t>测试过程</a:t>
              </a:r>
            </a:p>
          </p:txBody>
        </p:sp>
      </p:grpSp>
      <p:sp>
        <p:nvSpPr>
          <p:cNvPr id="43" name="文本框 42">
            <a:extLst>
              <a:ext uri="{FF2B5EF4-FFF2-40B4-BE49-F238E27FC236}">
                <a16:creationId xmlns:a16="http://schemas.microsoft.com/office/drawing/2014/main" id="{EB4A406F-4B51-4F01-B574-ACD2E663F946}"/>
              </a:ext>
            </a:extLst>
          </p:cNvPr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机器学习流程</a:t>
            </a:r>
            <a:endParaRPr lang="en-US" sz="3200" b="1" dirty="0">
              <a:solidFill>
                <a:srgbClr val="0A05DF"/>
              </a:solidFill>
            </a:endParaRP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C5BF3778-BCB0-4515-AD13-A0B380BA6F28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38955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>
            <a:extLst>
              <a:ext uri="{FF2B5EF4-FFF2-40B4-BE49-F238E27FC236}">
                <a16:creationId xmlns:a16="http://schemas.microsoft.com/office/drawing/2014/main" id="{02B2A2E3-B69D-4D66-BF6F-A87DE645C72C}"/>
              </a:ext>
            </a:extLst>
          </p:cNvPr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特征工程</a:t>
            </a:r>
            <a:endParaRPr lang="en-US" sz="3200" b="1" dirty="0">
              <a:solidFill>
                <a:srgbClr val="0A05DF"/>
              </a:solidFill>
            </a:endParaRPr>
          </a:p>
        </p:txBody>
      </p:sp>
      <p:pic>
        <p:nvPicPr>
          <p:cNvPr id="27" name="Picture 3">
            <a:extLst>
              <a:ext uri="{FF2B5EF4-FFF2-40B4-BE49-F238E27FC236}">
                <a16:creationId xmlns:a16="http://schemas.microsoft.com/office/drawing/2014/main" id="{BDF0E5B4-9D53-47EA-9BC5-2B5C60052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1670" y="1010860"/>
            <a:ext cx="5335905" cy="3333115"/>
          </a:xfrm>
          <a:prstGeom prst="rect">
            <a:avLst/>
          </a:prstGeom>
        </p:spPr>
      </p:pic>
      <p:pic>
        <p:nvPicPr>
          <p:cNvPr id="29" name="Picture 3">
            <a:extLst>
              <a:ext uri="{FF2B5EF4-FFF2-40B4-BE49-F238E27FC236}">
                <a16:creationId xmlns:a16="http://schemas.microsoft.com/office/drawing/2014/main" id="{7CD65773-CD45-4347-8B0D-4B5386585C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810" y="4435535"/>
            <a:ext cx="7312025" cy="2245360"/>
          </a:xfrm>
          <a:prstGeom prst="rect">
            <a:avLst/>
          </a:prstGeom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id="{0D285990-A0C6-40C0-90C6-F8659E170FAC}"/>
              </a:ext>
            </a:extLst>
          </p:cNvPr>
          <p:cNvSpPr txBox="1"/>
          <p:nvPr/>
        </p:nvSpPr>
        <p:spPr>
          <a:xfrm>
            <a:off x="8594090" y="2447229"/>
            <a:ext cx="30740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人看到的图像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61258FD9-CA22-46BB-AE2F-20F4AC260699}"/>
              </a:ext>
            </a:extLst>
          </p:cNvPr>
          <p:cNvSpPr txBox="1"/>
          <p:nvPr/>
        </p:nvSpPr>
        <p:spPr>
          <a:xfrm>
            <a:off x="8594090" y="4875880"/>
            <a:ext cx="30740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计算机看到的图像</a:t>
            </a: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969AC251-34B8-45EA-9129-E52F635F873D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57664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>
            <a:extLst>
              <a:ext uri="{FF2B5EF4-FFF2-40B4-BE49-F238E27FC236}">
                <a16:creationId xmlns:a16="http://schemas.microsoft.com/office/drawing/2014/main" id="{D43CF564-F33B-4DB0-A866-531C53FB0F15}"/>
              </a:ext>
            </a:extLst>
          </p:cNvPr>
          <p:cNvGrpSpPr/>
          <p:nvPr/>
        </p:nvGrpSpPr>
        <p:grpSpPr>
          <a:xfrm>
            <a:off x="73495" y="1099954"/>
            <a:ext cx="11986018" cy="2536723"/>
            <a:chOff x="66717" y="1748183"/>
            <a:chExt cx="11986018" cy="2536723"/>
          </a:xfrm>
        </p:grpSpPr>
        <p:sp>
          <p:nvSpPr>
            <p:cNvPr id="34" name="圆角矩形 5">
              <a:extLst>
                <a:ext uri="{FF2B5EF4-FFF2-40B4-BE49-F238E27FC236}">
                  <a16:creationId xmlns:a16="http://schemas.microsoft.com/office/drawing/2014/main" id="{8A8DC426-6FCC-4FD0-84C2-8BACBBFC6715}"/>
                </a:ext>
              </a:extLst>
            </p:cNvPr>
            <p:cNvSpPr/>
            <p:nvPr/>
          </p:nvSpPr>
          <p:spPr>
            <a:xfrm>
              <a:off x="66717" y="1748183"/>
              <a:ext cx="1371600" cy="914400"/>
            </a:xfrm>
            <a:prstGeom prst="roundRect">
              <a:avLst/>
            </a:prstGeom>
            <a:solidFill>
              <a:srgbClr val="C6D7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chemeClr val="tx1"/>
                  </a:solidFill>
                  <a:latin typeface="+mj-lt"/>
                </a:rPr>
                <a:t>输入图片</a:t>
              </a:r>
              <a:endParaRPr lang="en-US" sz="2000" b="1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62" name="组合 61">
              <a:extLst>
                <a:ext uri="{FF2B5EF4-FFF2-40B4-BE49-F238E27FC236}">
                  <a16:creationId xmlns:a16="http://schemas.microsoft.com/office/drawing/2014/main" id="{AEEB161C-1085-46FF-B116-E340705780DA}"/>
                </a:ext>
              </a:extLst>
            </p:cNvPr>
            <p:cNvGrpSpPr/>
            <p:nvPr/>
          </p:nvGrpSpPr>
          <p:grpSpPr>
            <a:xfrm>
              <a:off x="1438317" y="1748183"/>
              <a:ext cx="10614418" cy="2536723"/>
              <a:chOff x="1438317" y="1748183"/>
              <a:chExt cx="10614418" cy="2536723"/>
            </a:xfrm>
          </p:grpSpPr>
          <p:sp>
            <p:nvSpPr>
              <p:cNvPr id="35" name="圆角矩形 23">
                <a:extLst>
                  <a:ext uri="{FF2B5EF4-FFF2-40B4-BE49-F238E27FC236}">
                    <a16:creationId xmlns:a16="http://schemas.microsoft.com/office/drawing/2014/main" id="{930F8285-7EFE-47FF-8874-CF185BC7EB72}"/>
                  </a:ext>
                </a:extLst>
              </p:cNvPr>
              <p:cNvSpPr/>
              <p:nvPr/>
            </p:nvSpPr>
            <p:spPr>
              <a:xfrm>
                <a:off x="4312485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计算梯度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36" name="圆角矩形 5">
                <a:extLst>
                  <a:ext uri="{FF2B5EF4-FFF2-40B4-BE49-F238E27FC236}">
                    <a16:creationId xmlns:a16="http://schemas.microsoft.com/office/drawing/2014/main" id="{4D1D968F-AF32-409C-95EF-4F33C160A05F}"/>
                  </a:ext>
                </a:extLst>
              </p:cNvPr>
              <p:cNvSpPr/>
              <p:nvPr/>
            </p:nvSpPr>
            <p:spPr>
              <a:xfrm>
                <a:off x="2189601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预处理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cxnSp>
            <p:nvCxnSpPr>
              <p:cNvPr id="37" name="直接箭头连接符 36">
                <a:extLst>
                  <a:ext uri="{FF2B5EF4-FFF2-40B4-BE49-F238E27FC236}">
                    <a16:creationId xmlns:a16="http://schemas.microsoft.com/office/drawing/2014/main" id="{D50AD66A-56D1-4557-9A29-D1C6B2866A8D}"/>
                  </a:ext>
                </a:extLst>
              </p:cNvPr>
              <p:cNvCxnSpPr>
                <a:cxnSpLocks/>
                <a:stCxn id="40" idx="2"/>
                <a:endCxn id="41" idx="0"/>
              </p:cNvCxnSpPr>
              <p:nvPr/>
            </p:nvCxnSpPr>
            <p:spPr>
              <a:xfrm>
                <a:off x="11366935" y="2662583"/>
                <a:ext cx="0" cy="707923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圆角矩形 23">
                <a:extLst>
                  <a:ext uri="{FF2B5EF4-FFF2-40B4-BE49-F238E27FC236}">
                    <a16:creationId xmlns:a16="http://schemas.microsoft.com/office/drawing/2014/main" id="{34E2541F-1B7A-4AFD-9AC3-24DE3F7F6D89}"/>
                  </a:ext>
                </a:extLst>
              </p:cNvPr>
              <p:cNvSpPr/>
              <p:nvPr/>
            </p:nvSpPr>
            <p:spPr>
              <a:xfrm>
                <a:off x="6435369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计算</a:t>
                </a:r>
                <a:r>
                  <a:rPr lang="en-US" altLang="zh-CN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39" name="圆角矩形 23">
                <a:extLst>
                  <a:ext uri="{FF2B5EF4-FFF2-40B4-BE49-F238E27FC236}">
                    <a16:creationId xmlns:a16="http://schemas.microsoft.com/office/drawing/2014/main" id="{3816CC14-4B93-49AA-B5FB-3F12C0A3082B}"/>
                  </a:ext>
                </a:extLst>
              </p:cNvPr>
              <p:cNvSpPr/>
              <p:nvPr/>
            </p:nvSpPr>
            <p:spPr>
              <a:xfrm>
                <a:off x="8558253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归一化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40" name="圆角矩形 23">
                <a:extLst>
                  <a:ext uri="{FF2B5EF4-FFF2-40B4-BE49-F238E27FC236}">
                    <a16:creationId xmlns:a16="http://schemas.microsoft.com/office/drawing/2014/main" id="{4E8AB8FB-522F-4F0E-9B1D-2F27FE0C31E3}"/>
                  </a:ext>
                </a:extLst>
              </p:cNvPr>
              <p:cNvSpPr/>
              <p:nvPr/>
            </p:nvSpPr>
            <p:spPr>
              <a:xfrm>
                <a:off x="10681135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向量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41" name="圆角矩形 23">
                <a:extLst>
                  <a:ext uri="{FF2B5EF4-FFF2-40B4-BE49-F238E27FC236}">
                    <a16:creationId xmlns:a16="http://schemas.microsoft.com/office/drawing/2014/main" id="{4E9E1CC7-348E-4E06-93FB-363A21A11E12}"/>
                  </a:ext>
                </a:extLst>
              </p:cNvPr>
              <p:cNvSpPr/>
              <p:nvPr/>
            </p:nvSpPr>
            <p:spPr>
              <a:xfrm>
                <a:off x="10681135" y="3370506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分类器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42" name="圆角矩形 23">
                <a:extLst>
                  <a:ext uri="{FF2B5EF4-FFF2-40B4-BE49-F238E27FC236}">
                    <a16:creationId xmlns:a16="http://schemas.microsoft.com/office/drawing/2014/main" id="{4ABD7228-EFDA-4B88-B76C-B5F511B918F7}"/>
                  </a:ext>
                </a:extLst>
              </p:cNvPr>
              <p:cNvSpPr/>
              <p:nvPr/>
            </p:nvSpPr>
            <p:spPr>
              <a:xfrm>
                <a:off x="8558253" y="3368547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结果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cxnSp>
            <p:nvCxnSpPr>
              <p:cNvPr id="26" name="直接箭头连接符 25">
                <a:extLst>
                  <a:ext uri="{FF2B5EF4-FFF2-40B4-BE49-F238E27FC236}">
                    <a16:creationId xmlns:a16="http://schemas.microsoft.com/office/drawing/2014/main" id="{5762A088-104A-44CD-A1F4-FA52F9B67A7D}"/>
                  </a:ext>
                </a:extLst>
              </p:cNvPr>
              <p:cNvCxnSpPr>
                <a:cxnSpLocks/>
                <a:stCxn id="34" idx="3"/>
                <a:endCxn id="36" idx="1"/>
              </p:cNvCxnSpPr>
              <p:nvPr/>
            </p:nvCxnSpPr>
            <p:spPr>
              <a:xfrm>
                <a:off x="1438317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箭头连接符 45">
                <a:extLst>
                  <a:ext uri="{FF2B5EF4-FFF2-40B4-BE49-F238E27FC236}">
                    <a16:creationId xmlns:a16="http://schemas.microsoft.com/office/drawing/2014/main" id="{4AAC096E-C864-455A-9229-E024751A7663}"/>
                  </a:ext>
                </a:extLst>
              </p:cNvPr>
              <p:cNvCxnSpPr>
                <a:cxnSpLocks/>
                <a:stCxn id="36" idx="3"/>
                <a:endCxn id="35" idx="1"/>
              </p:cNvCxnSpPr>
              <p:nvPr/>
            </p:nvCxnSpPr>
            <p:spPr>
              <a:xfrm>
                <a:off x="3561201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箭头连接符 46">
                <a:extLst>
                  <a:ext uri="{FF2B5EF4-FFF2-40B4-BE49-F238E27FC236}">
                    <a16:creationId xmlns:a16="http://schemas.microsoft.com/office/drawing/2014/main" id="{97F84E89-6998-4F20-AAA9-6B94215C952F}"/>
                  </a:ext>
                </a:extLst>
              </p:cNvPr>
              <p:cNvCxnSpPr>
                <a:cxnSpLocks/>
                <a:stCxn id="35" idx="3"/>
                <a:endCxn id="38" idx="1"/>
              </p:cNvCxnSpPr>
              <p:nvPr/>
            </p:nvCxnSpPr>
            <p:spPr>
              <a:xfrm>
                <a:off x="5684085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箭头连接符 48">
                <a:extLst>
                  <a:ext uri="{FF2B5EF4-FFF2-40B4-BE49-F238E27FC236}">
                    <a16:creationId xmlns:a16="http://schemas.microsoft.com/office/drawing/2014/main" id="{4765B762-AF5C-425A-B53A-DDE0D02D6CA6}"/>
                  </a:ext>
                </a:extLst>
              </p:cNvPr>
              <p:cNvCxnSpPr>
                <a:cxnSpLocks/>
                <a:stCxn id="38" idx="3"/>
                <a:endCxn id="39" idx="1"/>
              </p:cNvCxnSpPr>
              <p:nvPr/>
            </p:nvCxnSpPr>
            <p:spPr>
              <a:xfrm>
                <a:off x="7806969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箭头连接符 49">
                <a:extLst>
                  <a:ext uri="{FF2B5EF4-FFF2-40B4-BE49-F238E27FC236}">
                    <a16:creationId xmlns:a16="http://schemas.microsoft.com/office/drawing/2014/main" id="{D6646050-D46E-4672-AA3D-A895060AAF94}"/>
                  </a:ext>
                </a:extLst>
              </p:cNvPr>
              <p:cNvCxnSpPr>
                <a:cxnSpLocks/>
                <a:stCxn id="39" idx="3"/>
                <a:endCxn id="40" idx="1"/>
              </p:cNvCxnSpPr>
              <p:nvPr/>
            </p:nvCxnSpPr>
            <p:spPr>
              <a:xfrm>
                <a:off x="9929853" y="2205383"/>
                <a:ext cx="751282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箭头连接符 51">
                <a:extLst>
                  <a:ext uri="{FF2B5EF4-FFF2-40B4-BE49-F238E27FC236}">
                    <a16:creationId xmlns:a16="http://schemas.microsoft.com/office/drawing/2014/main" id="{8D094CCD-3FA9-40FE-A170-DA3CA1D55C67}"/>
                  </a:ext>
                </a:extLst>
              </p:cNvPr>
              <p:cNvCxnSpPr>
                <a:cxnSpLocks/>
                <a:stCxn id="41" idx="1"/>
                <a:endCxn id="42" idx="3"/>
              </p:cNvCxnSpPr>
              <p:nvPr/>
            </p:nvCxnSpPr>
            <p:spPr>
              <a:xfrm flipH="1" flipV="1">
                <a:off x="9929853" y="3825747"/>
                <a:ext cx="751282" cy="1959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61" name="图片 60">
            <a:extLst>
              <a:ext uri="{FF2B5EF4-FFF2-40B4-BE49-F238E27FC236}">
                <a16:creationId xmlns:a16="http://schemas.microsoft.com/office/drawing/2014/main" id="{D8D28351-5714-478B-900B-90E7617F7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10" y="2720318"/>
            <a:ext cx="952500" cy="2009775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3EA354A4-94EA-489B-898D-37CAA6C956C9}"/>
              </a:ext>
            </a:extLst>
          </p:cNvPr>
          <p:cNvSpPr/>
          <p:nvPr/>
        </p:nvSpPr>
        <p:spPr>
          <a:xfrm>
            <a:off x="73495" y="6370371"/>
            <a:ext cx="57066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https://learnopencv.com/histogram-of-oriented-gradients/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02B2A2E3-B69D-4D66-BF6F-A87DE645C72C}"/>
              </a:ext>
            </a:extLst>
          </p:cNvPr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特征工程</a:t>
            </a:r>
            <a:endParaRPr lang="en-US" sz="3200" b="1" dirty="0">
              <a:solidFill>
                <a:srgbClr val="0A05DF"/>
              </a:solidFill>
            </a:endParaRP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45243A2D-A167-48F6-8568-AB67F44013C9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64348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5E2871F5-65A5-42E6-B38D-724DD7C785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4447671"/>
              </p:ext>
            </p:extLst>
          </p:nvPr>
        </p:nvGraphicFramePr>
        <p:xfrm>
          <a:off x="1988238" y="2564668"/>
          <a:ext cx="1641978" cy="14124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326">
                  <a:extLst>
                    <a:ext uri="{9D8B030D-6E8A-4147-A177-3AD203B41FA5}">
                      <a16:colId xmlns:a16="http://schemas.microsoft.com/office/drawing/2014/main" val="3934147593"/>
                    </a:ext>
                  </a:extLst>
                </a:gridCol>
                <a:gridCol w="547326">
                  <a:extLst>
                    <a:ext uri="{9D8B030D-6E8A-4147-A177-3AD203B41FA5}">
                      <a16:colId xmlns:a16="http://schemas.microsoft.com/office/drawing/2014/main" val="3261298579"/>
                    </a:ext>
                  </a:extLst>
                </a:gridCol>
                <a:gridCol w="547326">
                  <a:extLst>
                    <a:ext uri="{9D8B030D-6E8A-4147-A177-3AD203B41FA5}">
                      <a16:colId xmlns:a16="http://schemas.microsoft.com/office/drawing/2014/main" val="1568606026"/>
                    </a:ext>
                  </a:extLst>
                </a:gridCol>
              </a:tblGrid>
              <a:tr h="470827">
                <a:tc>
                  <a:txBody>
                    <a:bodyPr/>
                    <a:lstStyle/>
                    <a:p>
                      <a:pPr algn="ctr"/>
                      <a:endParaRPr lang="zh-CN" altLang="en-US" sz="18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solidFill>
                            <a:schemeClr val="tx1"/>
                          </a:solidFill>
                        </a:rPr>
                        <a:t>110</a:t>
                      </a:r>
                      <a:endParaRPr lang="zh-CN" altLang="en-US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9672161"/>
                  </a:ext>
                </a:extLst>
              </a:tr>
              <a:tr h="4708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/>
                        <a:t>190</a:t>
                      </a:r>
                      <a:endParaRPr lang="zh-CN" altLang="en-US" sz="18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/>
                        <a:t>Q</a:t>
                      </a:r>
                      <a:endParaRPr lang="zh-CN" altLang="en-US" sz="18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/>
                        <a:t>240</a:t>
                      </a:r>
                      <a:endParaRPr lang="zh-CN" altLang="en-US" sz="18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700752"/>
                  </a:ext>
                </a:extLst>
              </a:tr>
              <a:tr h="470827">
                <a:tc>
                  <a:txBody>
                    <a:bodyPr/>
                    <a:lstStyle/>
                    <a:p>
                      <a:pPr algn="ctr"/>
                      <a:endParaRPr lang="zh-CN" altLang="en-US" sz="18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/>
                        <a:t>60</a:t>
                      </a:r>
                      <a:endParaRPr lang="zh-CN" altLang="en-US" sz="18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9667139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A0434CEF-DCB0-45D8-9493-86169FA7C5C4}"/>
                  </a:ext>
                </a:extLst>
              </p:cNvPr>
              <p:cNvSpPr txBox="1"/>
              <p:nvPr/>
            </p:nvSpPr>
            <p:spPr>
              <a:xfrm>
                <a:off x="926498" y="4508583"/>
                <a:ext cx="3429559" cy="20499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240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190=50</m:t>
                      </m:r>
                    </m:oMath>
                  </m:oMathPara>
                </a14:m>
                <a:endParaRPr lang="en-US" altLang="zh-CN" sz="2000" b="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pitchFamily="18" charset="0"/>
                        </a:rPr>
                        <m:t>=1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</a:rPr>
                        <m:t>0−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6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</a:rPr>
                        <m:t>0=50</m:t>
                      </m:r>
                    </m:oMath>
                  </m:oMathPara>
                </a14:m>
                <a:endParaRPr lang="en-US" altLang="zh-CN" sz="20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altLang="zh-CN" sz="20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zh-CN" sz="20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000" i="1">
                                          <a:latin typeface="Cambria Math" panose="02040503050406030204" pitchFamily="18" charset="0"/>
                                        </a:rPr>
                                        <m:t>𝐺</m:t>
                                      </m:r>
                                    </m:e>
                                    <m:sub>
                                      <m:r>
                                        <a:rPr lang="en-US" altLang="zh-CN" sz="20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000" i="1">
                                          <a:latin typeface="Cambria Math" panose="02040503050406030204" pitchFamily="18" charset="0"/>
                                        </a:rPr>
                                        <m:t>𝐺</m:t>
                                      </m:r>
                                    </m:e>
                                    <m:sub>
                                      <m:r>
                                        <a:rPr lang="en-US" altLang="zh-CN" sz="20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altLang="zh-CN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=50</m:t>
                      </m:r>
                      <m:rad>
                        <m:radPr>
                          <m:degHide m:val="on"/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rad>
                    </m:oMath>
                  </m:oMathPara>
                </a14:m>
                <a:endParaRPr lang="en-US" altLang="zh-CN" sz="2000" b="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200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2000" b="0" i="0" smtClean="0">
                              <a:latin typeface="Cambria Math" panose="02040503050406030204" pitchFamily="18" charset="0"/>
                            </a:rPr>
                            <m:t>atan</m:t>
                          </m:r>
                        </m:fName>
                        <m:e>
                          <m:d>
                            <m:d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altLang="zh-CN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000" i="1">
                                          <a:latin typeface="Cambria Math" panose="02040503050406030204" pitchFamily="18" charset="0"/>
                                        </a:rPr>
                                        <m:t>𝐺</m:t>
                                      </m:r>
                                    </m:e>
                                    <m:sub>
                                      <m:r>
                                        <a:rPr lang="en-US" altLang="zh-CN" sz="20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altLang="zh-CN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000" i="1">
                                          <a:latin typeface="Cambria Math" panose="02040503050406030204" pitchFamily="18" charset="0"/>
                                        </a:rPr>
                                        <m:t>𝐺</m:t>
                                      </m:r>
                                    </m:e>
                                    <m:sub>
                                      <m:r>
                                        <a:rPr lang="en-US" altLang="zh-CN" sz="20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45</m:t>
                          </m:r>
                        </m:e>
                        <m:sup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°</m:t>
                          </m:r>
                        </m:sup>
                      </m:sSup>
                    </m:oMath>
                  </m:oMathPara>
                </a14:m>
                <a:endParaRPr lang="en-US" altLang="zh-CN" sz="2000" dirty="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A0434CEF-DCB0-45D8-9493-86169FA7C5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6498" y="4508583"/>
                <a:ext cx="3429559" cy="20499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4" name="组合 23">
            <a:extLst>
              <a:ext uri="{FF2B5EF4-FFF2-40B4-BE49-F238E27FC236}">
                <a16:creationId xmlns:a16="http://schemas.microsoft.com/office/drawing/2014/main" id="{7BBAF489-D1C2-42EC-A535-986F9D435023}"/>
              </a:ext>
            </a:extLst>
          </p:cNvPr>
          <p:cNvGrpSpPr/>
          <p:nvPr/>
        </p:nvGrpSpPr>
        <p:grpSpPr>
          <a:xfrm>
            <a:off x="5041857" y="2488754"/>
            <a:ext cx="2734080" cy="2310875"/>
            <a:chOff x="6476203" y="4077553"/>
            <a:chExt cx="2734080" cy="2310875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5284D4B3-2594-4D10-B860-C3D08372A292}"/>
                </a:ext>
              </a:extLst>
            </p:cNvPr>
            <p:cNvGrpSpPr/>
            <p:nvPr/>
          </p:nvGrpSpPr>
          <p:grpSpPr>
            <a:xfrm>
              <a:off x="6476203" y="4077553"/>
              <a:ext cx="2734080" cy="2310875"/>
              <a:chOff x="6743031" y="1757269"/>
              <a:chExt cx="2734080" cy="2310875"/>
            </a:xfrm>
          </p:grpSpPr>
          <p:cxnSp>
            <p:nvCxnSpPr>
              <p:cNvPr id="27" name="直接箭头连接符 26">
                <a:extLst>
                  <a:ext uri="{FF2B5EF4-FFF2-40B4-BE49-F238E27FC236}">
                    <a16:creationId xmlns:a16="http://schemas.microsoft.com/office/drawing/2014/main" id="{4ACF26E0-DB5B-419B-B06B-41E4096232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29611" y="1841617"/>
                <a:ext cx="1828800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箭头连接符 22">
                <a:extLst>
                  <a:ext uri="{FF2B5EF4-FFF2-40B4-BE49-F238E27FC236}">
                    <a16:creationId xmlns:a16="http://schemas.microsoft.com/office/drawing/2014/main" id="{EDB37B90-198B-44CF-B55E-3912041D0D5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29611" y="3644590"/>
                <a:ext cx="1828800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箭头连接符 24">
                <a:extLst>
                  <a:ext uri="{FF2B5EF4-FFF2-40B4-BE49-F238E27FC236}">
                    <a16:creationId xmlns:a16="http://schemas.microsoft.com/office/drawing/2014/main" id="{258B5C97-2474-4CEC-A211-011C6E1A3785}"/>
                  </a:ext>
                </a:extLst>
              </p:cNvPr>
              <p:cNvCxnSpPr>
                <a:cxnSpLocks/>
              </p:cNvCxnSpPr>
              <p:nvPr/>
            </p:nvCxnSpPr>
            <p:spPr>
              <a:xfrm rot="-5400000">
                <a:off x="6315211" y="2732402"/>
                <a:ext cx="1828800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箭头连接符 27">
                <a:extLst>
                  <a:ext uri="{FF2B5EF4-FFF2-40B4-BE49-F238E27FC236}">
                    <a16:creationId xmlns:a16="http://schemas.microsoft.com/office/drawing/2014/main" id="{9E658545-7D01-4745-800C-D612588056BC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8138186" y="2736212"/>
                <a:ext cx="1828800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箭头连接符 28">
                <a:extLst>
                  <a:ext uri="{FF2B5EF4-FFF2-40B4-BE49-F238E27FC236}">
                    <a16:creationId xmlns:a16="http://schemas.microsoft.com/office/drawing/2014/main" id="{72416CC8-1E41-4D95-83F2-8E6D4CCA0B8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42638" y="1830187"/>
                <a:ext cx="1834604" cy="1805187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" name="矩形 8">
                    <a:extLst>
                      <a:ext uri="{FF2B5EF4-FFF2-40B4-BE49-F238E27FC236}">
                        <a16:creationId xmlns:a16="http://schemas.microsoft.com/office/drawing/2014/main" id="{988EC518-90E4-43C2-B0DE-E236BA00E7DC}"/>
                      </a:ext>
                    </a:extLst>
                  </p:cNvPr>
                  <p:cNvSpPr/>
                  <p:nvPr/>
                </p:nvSpPr>
                <p:spPr>
                  <a:xfrm>
                    <a:off x="8595962" y="3698812"/>
                    <a:ext cx="483337" cy="369332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</m:oMath>
                      </m:oMathPara>
                    </a14:m>
                    <a:endParaRPr lang="zh-CN" altLang="en-US" dirty="0"/>
                  </a:p>
                </p:txBody>
              </p:sp>
            </mc:Choice>
            <mc:Fallback xmlns="">
              <p:sp>
                <p:nvSpPr>
                  <p:cNvPr id="9" name="矩形 8">
                    <a:extLst>
                      <a:ext uri="{FF2B5EF4-FFF2-40B4-BE49-F238E27FC236}">
                        <a16:creationId xmlns:a16="http://schemas.microsoft.com/office/drawing/2014/main" id="{988EC518-90E4-43C2-B0DE-E236BA00E7D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595962" y="3698812"/>
                    <a:ext cx="483337" cy="369332"/>
                  </a:xfrm>
                  <a:prstGeom prst="rect">
                    <a:avLst/>
                  </a:prstGeom>
                  <a:blipFill>
                    <a:blip r:embed="rId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1" name="矩形 10">
                    <a:extLst>
                      <a:ext uri="{FF2B5EF4-FFF2-40B4-BE49-F238E27FC236}">
                        <a16:creationId xmlns:a16="http://schemas.microsoft.com/office/drawing/2014/main" id="{9389E4EE-8502-4612-BF4E-B027D1F933CE}"/>
                      </a:ext>
                    </a:extLst>
                  </p:cNvPr>
                  <p:cNvSpPr/>
                  <p:nvPr/>
                </p:nvSpPr>
                <p:spPr>
                  <a:xfrm>
                    <a:off x="6743031" y="1757269"/>
                    <a:ext cx="490967" cy="39126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</m:oMath>
                      </m:oMathPara>
                    </a14:m>
                    <a:endParaRPr lang="zh-CN" altLang="en-US" dirty="0"/>
                  </a:p>
                </p:txBody>
              </p:sp>
            </mc:Choice>
            <mc:Fallback xmlns="">
              <p:sp>
                <p:nvSpPr>
                  <p:cNvPr id="11" name="矩形 10">
                    <a:extLst>
                      <a:ext uri="{FF2B5EF4-FFF2-40B4-BE49-F238E27FC236}">
                        <a16:creationId xmlns:a16="http://schemas.microsoft.com/office/drawing/2014/main" id="{9389E4EE-8502-4612-BF4E-B027D1F933CE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743031" y="1757269"/>
                    <a:ext cx="490967" cy="391261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b="-4688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2" name="矩形 11">
                    <a:extLst>
                      <a:ext uri="{FF2B5EF4-FFF2-40B4-BE49-F238E27FC236}">
                        <a16:creationId xmlns:a16="http://schemas.microsoft.com/office/drawing/2014/main" id="{3EC7DB0E-5313-4905-8606-83BE0F67CCAA}"/>
                      </a:ext>
                    </a:extLst>
                  </p:cNvPr>
                  <p:cNvSpPr/>
                  <p:nvPr/>
                </p:nvSpPr>
                <p:spPr>
                  <a:xfrm>
                    <a:off x="9083542" y="1757269"/>
                    <a:ext cx="393569" cy="369332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𝐺</m:t>
                          </m:r>
                        </m:oMath>
                      </m:oMathPara>
                    </a14:m>
                    <a:endParaRPr lang="zh-CN" altLang="en-US" dirty="0"/>
                  </a:p>
                </p:txBody>
              </p:sp>
            </mc:Choice>
            <mc:Fallback xmlns="">
              <p:sp>
                <p:nvSpPr>
                  <p:cNvPr id="12" name="矩形 11">
                    <a:extLst>
                      <a:ext uri="{FF2B5EF4-FFF2-40B4-BE49-F238E27FC236}">
                        <a16:creationId xmlns:a16="http://schemas.microsoft.com/office/drawing/2014/main" id="{3EC7DB0E-5313-4905-8606-83BE0F67CCAA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083542" y="1757269"/>
                    <a:ext cx="393569" cy="369332"/>
                  </a:xfrm>
                  <a:prstGeom prst="rect">
                    <a:avLst/>
                  </a:prstGeom>
                  <a:blipFill>
                    <a:blip r:embed="rId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72674332-B504-4280-A28B-6C8A5D190C95}"/>
                  </a:ext>
                </a:extLst>
              </p:cNvPr>
              <p:cNvSpPr/>
              <p:nvPr/>
            </p:nvSpPr>
            <p:spPr>
              <a:xfrm>
                <a:off x="7387590" y="3489960"/>
                <a:ext cx="70412" cy="148590"/>
              </a:xfrm>
              <a:custGeom>
                <a:avLst/>
                <a:gdLst>
                  <a:gd name="connsiteX0" fmla="*/ 0 w 70412"/>
                  <a:gd name="connsiteY0" fmla="*/ 0 h 148590"/>
                  <a:gd name="connsiteX1" fmla="*/ 49530 w 70412"/>
                  <a:gd name="connsiteY1" fmla="*/ 41910 h 148590"/>
                  <a:gd name="connsiteX2" fmla="*/ 68580 w 70412"/>
                  <a:gd name="connsiteY2" fmla="*/ 91440 h 148590"/>
                  <a:gd name="connsiteX3" fmla="*/ 68580 w 70412"/>
                  <a:gd name="connsiteY3" fmla="*/ 148590 h 1485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12" h="148590">
                    <a:moveTo>
                      <a:pt x="0" y="0"/>
                    </a:moveTo>
                    <a:cubicBezTo>
                      <a:pt x="19050" y="13335"/>
                      <a:pt x="38100" y="26670"/>
                      <a:pt x="49530" y="41910"/>
                    </a:cubicBezTo>
                    <a:cubicBezTo>
                      <a:pt x="60960" y="57150"/>
                      <a:pt x="65405" y="73660"/>
                      <a:pt x="68580" y="91440"/>
                    </a:cubicBezTo>
                    <a:cubicBezTo>
                      <a:pt x="71755" y="109220"/>
                      <a:pt x="70167" y="128905"/>
                      <a:pt x="68580" y="148590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5" name="矩形 14">
                    <a:extLst>
                      <a:ext uri="{FF2B5EF4-FFF2-40B4-BE49-F238E27FC236}">
                        <a16:creationId xmlns:a16="http://schemas.microsoft.com/office/drawing/2014/main" id="{273F9B3A-B658-4640-8268-106A1576FF29}"/>
                      </a:ext>
                    </a:extLst>
                  </p:cNvPr>
                  <p:cNvSpPr/>
                  <p:nvPr/>
                </p:nvSpPr>
                <p:spPr>
                  <a:xfrm>
                    <a:off x="7453690" y="3301571"/>
                    <a:ext cx="374140" cy="369332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𝜃</m:t>
                          </m:r>
                        </m:oMath>
                      </m:oMathPara>
                    </a14:m>
                    <a:endParaRPr lang="zh-CN" altLang="en-US" dirty="0"/>
                  </a:p>
                </p:txBody>
              </p:sp>
            </mc:Choice>
            <mc:Fallback xmlns="">
              <p:sp>
                <p:nvSpPr>
                  <p:cNvPr id="15" name="矩形 14">
                    <a:extLst>
                      <a:ext uri="{FF2B5EF4-FFF2-40B4-BE49-F238E27FC236}">
                        <a16:creationId xmlns:a16="http://schemas.microsoft.com/office/drawing/2014/main" id="{273F9B3A-B658-4640-8268-106A1576FF29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453690" y="3301571"/>
                    <a:ext cx="374140" cy="369332"/>
                  </a:xfrm>
                  <a:prstGeom prst="rect">
                    <a:avLst/>
                  </a:prstGeom>
                  <a:blipFill>
                    <a:blip r:embed="rId6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2729D6A5-467D-4169-A8B1-639D71EAE0D0}"/>
                </a:ext>
              </a:extLst>
            </p:cNvPr>
            <p:cNvSpPr/>
            <p:nvPr/>
          </p:nvSpPr>
          <p:spPr>
            <a:xfrm>
              <a:off x="6592954" y="5884539"/>
              <a:ext cx="3433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b="1" dirty="0"/>
                <a:t>Q</a:t>
              </a:r>
              <a:endParaRPr lang="zh-CN" altLang="en-US" dirty="0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93C5A1FF-1E7B-457A-9260-870CD49743E8}"/>
              </a:ext>
            </a:extLst>
          </p:cNvPr>
          <p:cNvGrpSpPr/>
          <p:nvPr/>
        </p:nvGrpSpPr>
        <p:grpSpPr>
          <a:xfrm>
            <a:off x="73495" y="1099954"/>
            <a:ext cx="11986018" cy="2536723"/>
            <a:chOff x="66717" y="1748183"/>
            <a:chExt cx="11986018" cy="2536723"/>
          </a:xfrm>
        </p:grpSpPr>
        <p:sp>
          <p:nvSpPr>
            <p:cNvPr id="45" name="圆角矩形 5">
              <a:extLst>
                <a:ext uri="{FF2B5EF4-FFF2-40B4-BE49-F238E27FC236}">
                  <a16:creationId xmlns:a16="http://schemas.microsoft.com/office/drawing/2014/main" id="{0673D5C0-B129-4C01-AC63-3A2279E10409}"/>
                </a:ext>
              </a:extLst>
            </p:cNvPr>
            <p:cNvSpPr/>
            <p:nvPr/>
          </p:nvSpPr>
          <p:spPr>
            <a:xfrm>
              <a:off x="66717" y="1748183"/>
              <a:ext cx="1371600" cy="914400"/>
            </a:xfrm>
            <a:prstGeom prst="roundRect">
              <a:avLst/>
            </a:prstGeom>
            <a:solidFill>
              <a:srgbClr val="C6D7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chemeClr val="tx1"/>
                  </a:solidFill>
                  <a:latin typeface="+mj-lt"/>
                </a:rPr>
                <a:t>输入图片</a:t>
              </a:r>
              <a:endParaRPr lang="en-US" sz="2000" b="1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5AC5BF73-3C3B-4471-B508-06310CD298E8}"/>
                </a:ext>
              </a:extLst>
            </p:cNvPr>
            <p:cNvGrpSpPr/>
            <p:nvPr/>
          </p:nvGrpSpPr>
          <p:grpSpPr>
            <a:xfrm>
              <a:off x="1438317" y="1748183"/>
              <a:ext cx="10614418" cy="2536723"/>
              <a:chOff x="1438317" y="1748183"/>
              <a:chExt cx="10614418" cy="2536723"/>
            </a:xfrm>
          </p:grpSpPr>
          <p:sp>
            <p:nvSpPr>
              <p:cNvPr id="51" name="圆角矩形 23">
                <a:extLst>
                  <a:ext uri="{FF2B5EF4-FFF2-40B4-BE49-F238E27FC236}">
                    <a16:creationId xmlns:a16="http://schemas.microsoft.com/office/drawing/2014/main" id="{58DCE977-8957-426E-96BE-C0CC8F7A921B}"/>
                  </a:ext>
                </a:extLst>
              </p:cNvPr>
              <p:cNvSpPr/>
              <p:nvPr/>
            </p:nvSpPr>
            <p:spPr>
              <a:xfrm>
                <a:off x="4312485" y="1748183"/>
                <a:ext cx="1371600" cy="914400"/>
              </a:xfrm>
              <a:prstGeom prst="roundRect">
                <a:avLst/>
              </a:prstGeom>
              <a:solidFill>
                <a:srgbClr val="FFFF94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计算梯度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53" name="圆角矩形 5">
                <a:extLst>
                  <a:ext uri="{FF2B5EF4-FFF2-40B4-BE49-F238E27FC236}">
                    <a16:creationId xmlns:a16="http://schemas.microsoft.com/office/drawing/2014/main" id="{68B25844-BEA6-4805-8416-CC7B88B24603}"/>
                  </a:ext>
                </a:extLst>
              </p:cNvPr>
              <p:cNvSpPr/>
              <p:nvPr/>
            </p:nvSpPr>
            <p:spPr>
              <a:xfrm>
                <a:off x="2189601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预处理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cxnSp>
            <p:nvCxnSpPr>
              <p:cNvPr id="54" name="直接箭头连接符 53">
                <a:extLst>
                  <a:ext uri="{FF2B5EF4-FFF2-40B4-BE49-F238E27FC236}">
                    <a16:creationId xmlns:a16="http://schemas.microsoft.com/office/drawing/2014/main" id="{3ED8B107-C637-44C9-BFAB-235315A75D08}"/>
                  </a:ext>
                </a:extLst>
              </p:cNvPr>
              <p:cNvCxnSpPr>
                <a:cxnSpLocks/>
                <a:stCxn id="63" idx="2"/>
                <a:endCxn id="64" idx="0"/>
              </p:cNvCxnSpPr>
              <p:nvPr/>
            </p:nvCxnSpPr>
            <p:spPr>
              <a:xfrm>
                <a:off x="11366935" y="2662583"/>
                <a:ext cx="0" cy="707923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圆角矩形 23">
                <a:extLst>
                  <a:ext uri="{FF2B5EF4-FFF2-40B4-BE49-F238E27FC236}">
                    <a16:creationId xmlns:a16="http://schemas.microsoft.com/office/drawing/2014/main" id="{7A36DEE7-47EB-4D7A-A6F5-AF2612146A10}"/>
                  </a:ext>
                </a:extLst>
              </p:cNvPr>
              <p:cNvSpPr/>
              <p:nvPr/>
            </p:nvSpPr>
            <p:spPr>
              <a:xfrm>
                <a:off x="6435369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计算</a:t>
                </a:r>
                <a:r>
                  <a:rPr lang="en-US" altLang="zh-CN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62" name="圆角矩形 23">
                <a:extLst>
                  <a:ext uri="{FF2B5EF4-FFF2-40B4-BE49-F238E27FC236}">
                    <a16:creationId xmlns:a16="http://schemas.microsoft.com/office/drawing/2014/main" id="{C252A6B4-F5C5-41BA-8290-EF136776C907}"/>
                  </a:ext>
                </a:extLst>
              </p:cNvPr>
              <p:cNvSpPr/>
              <p:nvPr/>
            </p:nvSpPr>
            <p:spPr>
              <a:xfrm>
                <a:off x="8558253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归一化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63" name="圆角矩形 23">
                <a:extLst>
                  <a:ext uri="{FF2B5EF4-FFF2-40B4-BE49-F238E27FC236}">
                    <a16:creationId xmlns:a16="http://schemas.microsoft.com/office/drawing/2014/main" id="{224D3DC1-6190-4ABE-90CA-3EB916A26B03}"/>
                  </a:ext>
                </a:extLst>
              </p:cNvPr>
              <p:cNvSpPr/>
              <p:nvPr/>
            </p:nvSpPr>
            <p:spPr>
              <a:xfrm>
                <a:off x="10681135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向量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64" name="圆角矩形 23">
                <a:extLst>
                  <a:ext uri="{FF2B5EF4-FFF2-40B4-BE49-F238E27FC236}">
                    <a16:creationId xmlns:a16="http://schemas.microsoft.com/office/drawing/2014/main" id="{60F49D58-105E-4AE3-9D08-3E9FF077D8F5}"/>
                  </a:ext>
                </a:extLst>
              </p:cNvPr>
              <p:cNvSpPr/>
              <p:nvPr/>
            </p:nvSpPr>
            <p:spPr>
              <a:xfrm>
                <a:off x="10681135" y="3370506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分类器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65" name="圆角矩形 23">
                <a:extLst>
                  <a:ext uri="{FF2B5EF4-FFF2-40B4-BE49-F238E27FC236}">
                    <a16:creationId xmlns:a16="http://schemas.microsoft.com/office/drawing/2014/main" id="{82663056-B264-4015-81BC-61A807C24249}"/>
                  </a:ext>
                </a:extLst>
              </p:cNvPr>
              <p:cNvSpPr/>
              <p:nvPr/>
            </p:nvSpPr>
            <p:spPr>
              <a:xfrm>
                <a:off x="8558253" y="3368547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结果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cxnSp>
            <p:nvCxnSpPr>
              <p:cNvPr id="66" name="直接箭头连接符 65">
                <a:extLst>
                  <a:ext uri="{FF2B5EF4-FFF2-40B4-BE49-F238E27FC236}">
                    <a16:creationId xmlns:a16="http://schemas.microsoft.com/office/drawing/2014/main" id="{2C1F64B8-F7EF-42A3-BE84-0E03B3851C6F}"/>
                  </a:ext>
                </a:extLst>
              </p:cNvPr>
              <p:cNvCxnSpPr>
                <a:cxnSpLocks/>
                <a:stCxn id="45" idx="3"/>
                <a:endCxn id="53" idx="1"/>
              </p:cNvCxnSpPr>
              <p:nvPr/>
            </p:nvCxnSpPr>
            <p:spPr>
              <a:xfrm>
                <a:off x="1438317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箭头连接符 66">
                <a:extLst>
                  <a:ext uri="{FF2B5EF4-FFF2-40B4-BE49-F238E27FC236}">
                    <a16:creationId xmlns:a16="http://schemas.microsoft.com/office/drawing/2014/main" id="{F7CB64D4-DFA2-4C9B-A4D1-16F26B82BEBC}"/>
                  </a:ext>
                </a:extLst>
              </p:cNvPr>
              <p:cNvCxnSpPr>
                <a:cxnSpLocks/>
                <a:stCxn id="53" idx="3"/>
                <a:endCxn id="51" idx="1"/>
              </p:cNvCxnSpPr>
              <p:nvPr/>
            </p:nvCxnSpPr>
            <p:spPr>
              <a:xfrm>
                <a:off x="3561201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箭头连接符 67">
                <a:extLst>
                  <a:ext uri="{FF2B5EF4-FFF2-40B4-BE49-F238E27FC236}">
                    <a16:creationId xmlns:a16="http://schemas.microsoft.com/office/drawing/2014/main" id="{4CA2149D-D331-43FA-BD47-010C82B501FA}"/>
                  </a:ext>
                </a:extLst>
              </p:cNvPr>
              <p:cNvCxnSpPr>
                <a:cxnSpLocks/>
                <a:stCxn id="51" idx="3"/>
                <a:endCxn id="61" idx="1"/>
              </p:cNvCxnSpPr>
              <p:nvPr/>
            </p:nvCxnSpPr>
            <p:spPr>
              <a:xfrm>
                <a:off x="5684085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箭头连接符 68">
                <a:extLst>
                  <a:ext uri="{FF2B5EF4-FFF2-40B4-BE49-F238E27FC236}">
                    <a16:creationId xmlns:a16="http://schemas.microsoft.com/office/drawing/2014/main" id="{FA2040A7-71AB-4BFD-8082-38E83D1B8346}"/>
                  </a:ext>
                </a:extLst>
              </p:cNvPr>
              <p:cNvCxnSpPr>
                <a:cxnSpLocks/>
                <a:stCxn id="61" idx="3"/>
                <a:endCxn id="62" idx="1"/>
              </p:cNvCxnSpPr>
              <p:nvPr/>
            </p:nvCxnSpPr>
            <p:spPr>
              <a:xfrm>
                <a:off x="7806969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接箭头连接符 69">
                <a:extLst>
                  <a:ext uri="{FF2B5EF4-FFF2-40B4-BE49-F238E27FC236}">
                    <a16:creationId xmlns:a16="http://schemas.microsoft.com/office/drawing/2014/main" id="{77A0292A-637A-4037-8C68-4986D9433722}"/>
                  </a:ext>
                </a:extLst>
              </p:cNvPr>
              <p:cNvCxnSpPr>
                <a:cxnSpLocks/>
                <a:stCxn id="62" idx="3"/>
                <a:endCxn id="63" idx="1"/>
              </p:cNvCxnSpPr>
              <p:nvPr/>
            </p:nvCxnSpPr>
            <p:spPr>
              <a:xfrm>
                <a:off x="9929853" y="2205383"/>
                <a:ext cx="751282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箭头连接符 70">
                <a:extLst>
                  <a:ext uri="{FF2B5EF4-FFF2-40B4-BE49-F238E27FC236}">
                    <a16:creationId xmlns:a16="http://schemas.microsoft.com/office/drawing/2014/main" id="{9C9D9C2B-8CF0-4430-AB78-763312819108}"/>
                  </a:ext>
                </a:extLst>
              </p:cNvPr>
              <p:cNvCxnSpPr>
                <a:cxnSpLocks/>
                <a:stCxn id="64" idx="1"/>
                <a:endCxn id="65" idx="3"/>
              </p:cNvCxnSpPr>
              <p:nvPr/>
            </p:nvCxnSpPr>
            <p:spPr>
              <a:xfrm flipH="1" flipV="1">
                <a:off x="9929853" y="3825747"/>
                <a:ext cx="751282" cy="1959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2" name="文本框 71">
            <a:extLst>
              <a:ext uri="{FF2B5EF4-FFF2-40B4-BE49-F238E27FC236}">
                <a16:creationId xmlns:a16="http://schemas.microsoft.com/office/drawing/2014/main" id="{1A6A7852-A7F4-4276-A6B0-1AA68407548B}"/>
              </a:ext>
            </a:extLst>
          </p:cNvPr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特征工程</a:t>
            </a:r>
            <a:endParaRPr lang="en-US" sz="3200" b="1" dirty="0">
              <a:solidFill>
                <a:srgbClr val="0A05DF"/>
              </a:solidFill>
            </a:endParaRP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4B6D5079-D472-44FF-AEFA-AF254E94E5D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05053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s://learnopencv.com/wp-content/uploads/2016/12/hog-cell-gradients.png">
            <a:extLst>
              <a:ext uri="{FF2B5EF4-FFF2-40B4-BE49-F238E27FC236}">
                <a16:creationId xmlns:a16="http://schemas.microsoft.com/office/drawing/2014/main" id="{9B858778-8504-44FB-83D9-942E92A8D4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0" y="1294451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3677052-2B32-4374-B039-72ECEDE4AFB3}"/>
              </a:ext>
            </a:extLst>
          </p:cNvPr>
          <p:cNvSpPr txBox="1"/>
          <p:nvPr/>
        </p:nvSpPr>
        <p:spPr>
          <a:xfrm>
            <a:off x="314210" y="6292613"/>
            <a:ext cx="1970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16X8=128 8x8 cells</a:t>
            </a:r>
            <a:endParaRPr lang="zh-CN" altLang="en-US" dirty="0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00E4F683-9434-4D3D-8614-929080C44A0D}"/>
              </a:ext>
            </a:extLst>
          </p:cNvPr>
          <p:cNvGrpSpPr/>
          <p:nvPr/>
        </p:nvGrpSpPr>
        <p:grpSpPr>
          <a:xfrm>
            <a:off x="101203" y="176321"/>
            <a:ext cx="11986018" cy="2536723"/>
            <a:chOff x="66717" y="1748183"/>
            <a:chExt cx="11986018" cy="2536723"/>
          </a:xfrm>
        </p:grpSpPr>
        <p:sp>
          <p:nvSpPr>
            <p:cNvPr id="20" name="圆角矩形 5">
              <a:extLst>
                <a:ext uri="{FF2B5EF4-FFF2-40B4-BE49-F238E27FC236}">
                  <a16:creationId xmlns:a16="http://schemas.microsoft.com/office/drawing/2014/main" id="{0353E815-320F-40A8-885C-0F497EE568C2}"/>
                </a:ext>
              </a:extLst>
            </p:cNvPr>
            <p:cNvSpPr/>
            <p:nvPr/>
          </p:nvSpPr>
          <p:spPr>
            <a:xfrm>
              <a:off x="66717" y="1748183"/>
              <a:ext cx="1371600" cy="914400"/>
            </a:xfrm>
            <a:prstGeom prst="roundRect">
              <a:avLst/>
            </a:prstGeom>
            <a:solidFill>
              <a:srgbClr val="C6D7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chemeClr val="tx1"/>
                  </a:solidFill>
                  <a:latin typeface="+mj-lt"/>
                </a:rPr>
                <a:t>输入图片</a:t>
              </a:r>
              <a:endParaRPr lang="en-US" sz="2000" b="1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A6ADA697-5A46-4EA0-8F9B-82A86DED3CFA}"/>
                </a:ext>
              </a:extLst>
            </p:cNvPr>
            <p:cNvGrpSpPr/>
            <p:nvPr/>
          </p:nvGrpSpPr>
          <p:grpSpPr>
            <a:xfrm>
              <a:off x="1438317" y="1748183"/>
              <a:ext cx="10614418" cy="2536723"/>
              <a:chOff x="1438317" y="1748183"/>
              <a:chExt cx="10614418" cy="2536723"/>
            </a:xfrm>
          </p:grpSpPr>
          <p:sp>
            <p:nvSpPr>
              <p:cNvPr id="22" name="圆角矩形 23">
                <a:extLst>
                  <a:ext uri="{FF2B5EF4-FFF2-40B4-BE49-F238E27FC236}">
                    <a16:creationId xmlns:a16="http://schemas.microsoft.com/office/drawing/2014/main" id="{514D0BFF-AAB9-4344-B99D-15F29E8ECB7D}"/>
                  </a:ext>
                </a:extLst>
              </p:cNvPr>
              <p:cNvSpPr/>
              <p:nvPr/>
            </p:nvSpPr>
            <p:spPr>
              <a:xfrm>
                <a:off x="4312485" y="1748183"/>
                <a:ext cx="1371600" cy="914400"/>
              </a:xfrm>
              <a:prstGeom prst="roundRect">
                <a:avLst/>
              </a:prstGeom>
              <a:solidFill>
                <a:srgbClr val="FFFF94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计算梯度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23" name="圆角矩形 5">
                <a:extLst>
                  <a:ext uri="{FF2B5EF4-FFF2-40B4-BE49-F238E27FC236}">
                    <a16:creationId xmlns:a16="http://schemas.microsoft.com/office/drawing/2014/main" id="{07FA0E35-1031-4717-BCC4-3260D85B9DB0}"/>
                  </a:ext>
                </a:extLst>
              </p:cNvPr>
              <p:cNvSpPr/>
              <p:nvPr/>
            </p:nvSpPr>
            <p:spPr>
              <a:xfrm>
                <a:off x="2189601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预处理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cxnSp>
            <p:nvCxnSpPr>
              <p:cNvPr id="24" name="直接箭头连接符 23">
                <a:extLst>
                  <a:ext uri="{FF2B5EF4-FFF2-40B4-BE49-F238E27FC236}">
                    <a16:creationId xmlns:a16="http://schemas.microsoft.com/office/drawing/2014/main" id="{BEE6A4E7-C462-4A62-AB97-01E8924263AA}"/>
                  </a:ext>
                </a:extLst>
              </p:cNvPr>
              <p:cNvCxnSpPr>
                <a:cxnSpLocks/>
                <a:stCxn id="28" idx="2"/>
                <a:endCxn id="29" idx="0"/>
              </p:cNvCxnSpPr>
              <p:nvPr/>
            </p:nvCxnSpPr>
            <p:spPr>
              <a:xfrm>
                <a:off x="11366935" y="2662583"/>
                <a:ext cx="0" cy="707923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圆角矩形 23">
                <a:extLst>
                  <a:ext uri="{FF2B5EF4-FFF2-40B4-BE49-F238E27FC236}">
                    <a16:creationId xmlns:a16="http://schemas.microsoft.com/office/drawing/2014/main" id="{3C7A2229-4487-4DAE-A978-93024AA3A310}"/>
                  </a:ext>
                </a:extLst>
              </p:cNvPr>
              <p:cNvSpPr/>
              <p:nvPr/>
            </p:nvSpPr>
            <p:spPr>
              <a:xfrm>
                <a:off x="6435369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计算</a:t>
                </a:r>
                <a:r>
                  <a:rPr lang="en-US" altLang="zh-CN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27" name="圆角矩形 23">
                <a:extLst>
                  <a:ext uri="{FF2B5EF4-FFF2-40B4-BE49-F238E27FC236}">
                    <a16:creationId xmlns:a16="http://schemas.microsoft.com/office/drawing/2014/main" id="{C563ACC5-9C08-4BDD-8ABE-705A464EE4F4}"/>
                  </a:ext>
                </a:extLst>
              </p:cNvPr>
              <p:cNvSpPr/>
              <p:nvPr/>
            </p:nvSpPr>
            <p:spPr>
              <a:xfrm>
                <a:off x="8558253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归一化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28" name="圆角矩形 23">
                <a:extLst>
                  <a:ext uri="{FF2B5EF4-FFF2-40B4-BE49-F238E27FC236}">
                    <a16:creationId xmlns:a16="http://schemas.microsoft.com/office/drawing/2014/main" id="{6EBB6E93-697D-4A50-85A6-00BF17D72739}"/>
                  </a:ext>
                </a:extLst>
              </p:cNvPr>
              <p:cNvSpPr/>
              <p:nvPr/>
            </p:nvSpPr>
            <p:spPr>
              <a:xfrm>
                <a:off x="10681135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向量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29" name="圆角矩形 23">
                <a:extLst>
                  <a:ext uri="{FF2B5EF4-FFF2-40B4-BE49-F238E27FC236}">
                    <a16:creationId xmlns:a16="http://schemas.microsoft.com/office/drawing/2014/main" id="{C5A1D88D-812E-46B6-A2EF-9565A5128BF7}"/>
                  </a:ext>
                </a:extLst>
              </p:cNvPr>
              <p:cNvSpPr/>
              <p:nvPr/>
            </p:nvSpPr>
            <p:spPr>
              <a:xfrm>
                <a:off x="10681135" y="3370506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分类器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30" name="圆角矩形 23">
                <a:extLst>
                  <a:ext uri="{FF2B5EF4-FFF2-40B4-BE49-F238E27FC236}">
                    <a16:creationId xmlns:a16="http://schemas.microsoft.com/office/drawing/2014/main" id="{C30F028D-A96F-4D6C-8BFE-3712FB7CECEF}"/>
                  </a:ext>
                </a:extLst>
              </p:cNvPr>
              <p:cNvSpPr/>
              <p:nvPr/>
            </p:nvSpPr>
            <p:spPr>
              <a:xfrm>
                <a:off x="8558253" y="3368547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结果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cxnSp>
            <p:nvCxnSpPr>
              <p:cNvPr id="31" name="直接箭头连接符 30">
                <a:extLst>
                  <a:ext uri="{FF2B5EF4-FFF2-40B4-BE49-F238E27FC236}">
                    <a16:creationId xmlns:a16="http://schemas.microsoft.com/office/drawing/2014/main" id="{6F7E189F-7CD0-4B86-990E-5083D736EFE1}"/>
                  </a:ext>
                </a:extLst>
              </p:cNvPr>
              <p:cNvCxnSpPr>
                <a:cxnSpLocks/>
                <a:stCxn id="20" idx="3"/>
                <a:endCxn id="23" idx="1"/>
              </p:cNvCxnSpPr>
              <p:nvPr/>
            </p:nvCxnSpPr>
            <p:spPr>
              <a:xfrm>
                <a:off x="1438317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箭头连接符 31">
                <a:extLst>
                  <a:ext uri="{FF2B5EF4-FFF2-40B4-BE49-F238E27FC236}">
                    <a16:creationId xmlns:a16="http://schemas.microsoft.com/office/drawing/2014/main" id="{1379E79A-CDE1-436A-99FD-C1A1E70F303E}"/>
                  </a:ext>
                </a:extLst>
              </p:cNvPr>
              <p:cNvCxnSpPr>
                <a:cxnSpLocks/>
                <a:stCxn id="23" idx="3"/>
                <a:endCxn id="22" idx="1"/>
              </p:cNvCxnSpPr>
              <p:nvPr/>
            </p:nvCxnSpPr>
            <p:spPr>
              <a:xfrm>
                <a:off x="3561201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箭头连接符 32">
                <a:extLst>
                  <a:ext uri="{FF2B5EF4-FFF2-40B4-BE49-F238E27FC236}">
                    <a16:creationId xmlns:a16="http://schemas.microsoft.com/office/drawing/2014/main" id="{5122488E-44D2-45FB-8260-EEF017482B64}"/>
                  </a:ext>
                </a:extLst>
              </p:cNvPr>
              <p:cNvCxnSpPr>
                <a:cxnSpLocks/>
                <a:stCxn id="22" idx="3"/>
                <a:endCxn id="25" idx="1"/>
              </p:cNvCxnSpPr>
              <p:nvPr/>
            </p:nvCxnSpPr>
            <p:spPr>
              <a:xfrm>
                <a:off x="5684085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箭头连接符 42">
                <a:extLst>
                  <a:ext uri="{FF2B5EF4-FFF2-40B4-BE49-F238E27FC236}">
                    <a16:creationId xmlns:a16="http://schemas.microsoft.com/office/drawing/2014/main" id="{752EF2E8-F649-42F5-9500-01D3DB518FC6}"/>
                  </a:ext>
                </a:extLst>
              </p:cNvPr>
              <p:cNvCxnSpPr>
                <a:cxnSpLocks/>
                <a:stCxn id="25" idx="3"/>
                <a:endCxn id="27" idx="1"/>
              </p:cNvCxnSpPr>
              <p:nvPr/>
            </p:nvCxnSpPr>
            <p:spPr>
              <a:xfrm>
                <a:off x="7806969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箭头连接符 43">
                <a:extLst>
                  <a:ext uri="{FF2B5EF4-FFF2-40B4-BE49-F238E27FC236}">
                    <a16:creationId xmlns:a16="http://schemas.microsoft.com/office/drawing/2014/main" id="{17F6AC7E-46C6-485A-B6C3-1AEE27940B50}"/>
                  </a:ext>
                </a:extLst>
              </p:cNvPr>
              <p:cNvCxnSpPr>
                <a:cxnSpLocks/>
                <a:stCxn id="27" idx="3"/>
                <a:endCxn id="28" idx="1"/>
              </p:cNvCxnSpPr>
              <p:nvPr/>
            </p:nvCxnSpPr>
            <p:spPr>
              <a:xfrm>
                <a:off x="9929853" y="2205383"/>
                <a:ext cx="751282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箭头连接符 44">
                <a:extLst>
                  <a:ext uri="{FF2B5EF4-FFF2-40B4-BE49-F238E27FC236}">
                    <a16:creationId xmlns:a16="http://schemas.microsoft.com/office/drawing/2014/main" id="{AAA08D12-4738-4BD0-8240-964C5F57112C}"/>
                  </a:ext>
                </a:extLst>
              </p:cNvPr>
              <p:cNvCxnSpPr>
                <a:cxnSpLocks/>
                <a:stCxn id="29" idx="1"/>
                <a:endCxn id="30" idx="3"/>
              </p:cNvCxnSpPr>
              <p:nvPr/>
            </p:nvCxnSpPr>
            <p:spPr>
              <a:xfrm flipH="1" flipV="1">
                <a:off x="9929853" y="3825747"/>
                <a:ext cx="751282" cy="1959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221619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istogram computation in HOG - selection of bin and values to be added to each bin based on Gradient and Magnitude.">
            <a:extLst>
              <a:ext uri="{FF2B5EF4-FFF2-40B4-BE49-F238E27FC236}">
                <a16:creationId xmlns:a16="http://schemas.microsoft.com/office/drawing/2014/main" id="{21094D78-1107-418B-B740-CAE2107D2A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91" y="2130655"/>
            <a:ext cx="5867400" cy="415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CF9CE148-38E0-4F87-ACEE-56E1791337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1205" y="4170327"/>
            <a:ext cx="3471190" cy="2074416"/>
          </a:xfrm>
          <a:prstGeom prst="rect">
            <a:avLst/>
          </a:prstGeom>
        </p:spPr>
      </p:pic>
      <p:sp>
        <p:nvSpPr>
          <p:cNvPr id="3" name="箭头: 右 2">
            <a:extLst>
              <a:ext uri="{FF2B5EF4-FFF2-40B4-BE49-F238E27FC236}">
                <a16:creationId xmlns:a16="http://schemas.microsoft.com/office/drawing/2014/main" id="{88B2BA44-5B27-4696-A2E8-1F3AA781E27D}"/>
              </a:ext>
            </a:extLst>
          </p:cNvPr>
          <p:cNvSpPr/>
          <p:nvPr/>
        </p:nvSpPr>
        <p:spPr>
          <a:xfrm>
            <a:off x="5720359" y="5207535"/>
            <a:ext cx="1230846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8FA0352-1099-4070-875A-0A919B9F89DD}"/>
              </a:ext>
            </a:extLst>
          </p:cNvPr>
          <p:cNvSpPr/>
          <p:nvPr/>
        </p:nvSpPr>
        <p:spPr>
          <a:xfrm>
            <a:off x="51769" y="6418954"/>
            <a:ext cx="57066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https://learnopencv.com/histogram-of-oriented-gradients/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C55923C1-0173-4555-96B3-AB00594B7B39}"/>
                  </a:ext>
                </a:extLst>
              </p:cNvPr>
              <p:cNvSpPr/>
              <p:nvPr/>
            </p:nvSpPr>
            <p:spPr>
              <a:xfrm>
                <a:off x="8303362" y="6244743"/>
                <a:ext cx="38343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1" i="1">
                          <a:latin typeface="Cambria Math" panose="02040503050406030204" pitchFamily="18" charset="0"/>
                        </a:rPr>
                        <m:t>𝒉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C55923C1-0173-4555-96B3-AB00594B7B3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03362" y="6244743"/>
                <a:ext cx="383438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0" name="组合 39">
            <a:extLst>
              <a:ext uri="{FF2B5EF4-FFF2-40B4-BE49-F238E27FC236}">
                <a16:creationId xmlns:a16="http://schemas.microsoft.com/office/drawing/2014/main" id="{27C763D3-F333-478C-86E9-E7DA44194641}"/>
              </a:ext>
            </a:extLst>
          </p:cNvPr>
          <p:cNvGrpSpPr/>
          <p:nvPr/>
        </p:nvGrpSpPr>
        <p:grpSpPr>
          <a:xfrm>
            <a:off x="73495" y="1099954"/>
            <a:ext cx="11986018" cy="2536723"/>
            <a:chOff x="66717" y="1748183"/>
            <a:chExt cx="11986018" cy="2536723"/>
          </a:xfrm>
        </p:grpSpPr>
        <p:sp>
          <p:nvSpPr>
            <p:cNvPr id="41" name="圆角矩形 5">
              <a:extLst>
                <a:ext uri="{FF2B5EF4-FFF2-40B4-BE49-F238E27FC236}">
                  <a16:creationId xmlns:a16="http://schemas.microsoft.com/office/drawing/2014/main" id="{E946C8F9-CC56-45C1-B868-CEF9786A164E}"/>
                </a:ext>
              </a:extLst>
            </p:cNvPr>
            <p:cNvSpPr/>
            <p:nvPr/>
          </p:nvSpPr>
          <p:spPr>
            <a:xfrm>
              <a:off x="66717" y="1748183"/>
              <a:ext cx="1371600" cy="914400"/>
            </a:xfrm>
            <a:prstGeom prst="roundRect">
              <a:avLst/>
            </a:prstGeom>
            <a:solidFill>
              <a:srgbClr val="C6D7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chemeClr val="tx1"/>
                  </a:solidFill>
                  <a:latin typeface="+mj-lt"/>
                </a:rPr>
                <a:t>输入图片</a:t>
              </a:r>
              <a:endParaRPr lang="en-US" sz="2000" b="1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AA028736-8134-4733-99A5-C8776DFAC6F2}"/>
                </a:ext>
              </a:extLst>
            </p:cNvPr>
            <p:cNvGrpSpPr/>
            <p:nvPr/>
          </p:nvGrpSpPr>
          <p:grpSpPr>
            <a:xfrm>
              <a:off x="1438317" y="1748183"/>
              <a:ext cx="10614418" cy="2536723"/>
              <a:chOff x="1438317" y="1748183"/>
              <a:chExt cx="10614418" cy="2536723"/>
            </a:xfrm>
          </p:grpSpPr>
          <p:sp>
            <p:nvSpPr>
              <p:cNvPr id="46" name="圆角矩形 23">
                <a:extLst>
                  <a:ext uri="{FF2B5EF4-FFF2-40B4-BE49-F238E27FC236}">
                    <a16:creationId xmlns:a16="http://schemas.microsoft.com/office/drawing/2014/main" id="{693BC1C3-F2DD-4C59-AB1A-E71098FE86F8}"/>
                  </a:ext>
                </a:extLst>
              </p:cNvPr>
              <p:cNvSpPr/>
              <p:nvPr/>
            </p:nvSpPr>
            <p:spPr>
              <a:xfrm>
                <a:off x="4312485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计算梯度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47" name="圆角矩形 5">
                <a:extLst>
                  <a:ext uri="{FF2B5EF4-FFF2-40B4-BE49-F238E27FC236}">
                    <a16:creationId xmlns:a16="http://schemas.microsoft.com/office/drawing/2014/main" id="{2353B38C-6A21-40A8-B73C-4EEDA6544D04}"/>
                  </a:ext>
                </a:extLst>
              </p:cNvPr>
              <p:cNvSpPr/>
              <p:nvPr/>
            </p:nvSpPr>
            <p:spPr>
              <a:xfrm>
                <a:off x="2189601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预处理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cxnSp>
            <p:nvCxnSpPr>
              <p:cNvPr id="49" name="直接箭头连接符 48">
                <a:extLst>
                  <a:ext uri="{FF2B5EF4-FFF2-40B4-BE49-F238E27FC236}">
                    <a16:creationId xmlns:a16="http://schemas.microsoft.com/office/drawing/2014/main" id="{AE0BEC3F-F553-4665-A08C-90EA57855B05}"/>
                  </a:ext>
                </a:extLst>
              </p:cNvPr>
              <p:cNvCxnSpPr>
                <a:cxnSpLocks/>
                <a:stCxn id="55" idx="2"/>
                <a:endCxn id="56" idx="0"/>
              </p:cNvCxnSpPr>
              <p:nvPr/>
            </p:nvCxnSpPr>
            <p:spPr>
              <a:xfrm>
                <a:off x="11366935" y="2662583"/>
                <a:ext cx="0" cy="707923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圆角矩形 23">
                <a:extLst>
                  <a:ext uri="{FF2B5EF4-FFF2-40B4-BE49-F238E27FC236}">
                    <a16:creationId xmlns:a16="http://schemas.microsoft.com/office/drawing/2014/main" id="{213FEA00-7DC0-46D5-93C2-E6A5565DF4DD}"/>
                  </a:ext>
                </a:extLst>
              </p:cNvPr>
              <p:cNvSpPr/>
              <p:nvPr/>
            </p:nvSpPr>
            <p:spPr>
              <a:xfrm>
                <a:off x="6435369" y="1748183"/>
                <a:ext cx="1371600" cy="914400"/>
              </a:xfrm>
              <a:prstGeom prst="roundRect">
                <a:avLst/>
              </a:prstGeom>
              <a:solidFill>
                <a:srgbClr val="FFFF94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计算</a:t>
                </a:r>
                <a:r>
                  <a:rPr lang="en-US" altLang="zh-CN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52" name="圆角矩形 23">
                <a:extLst>
                  <a:ext uri="{FF2B5EF4-FFF2-40B4-BE49-F238E27FC236}">
                    <a16:creationId xmlns:a16="http://schemas.microsoft.com/office/drawing/2014/main" id="{385A866D-DFDE-4D0A-B9DD-21DCBFDF4503}"/>
                  </a:ext>
                </a:extLst>
              </p:cNvPr>
              <p:cNvSpPr/>
              <p:nvPr/>
            </p:nvSpPr>
            <p:spPr>
              <a:xfrm>
                <a:off x="8558253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归一化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55" name="圆角矩形 23">
                <a:extLst>
                  <a:ext uri="{FF2B5EF4-FFF2-40B4-BE49-F238E27FC236}">
                    <a16:creationId xmlns:a16="http://schemas.microsoft.com/office/drawing/2014/main" id="{23918C2D-A4E7-48E8-B0B2-27E925011888}"/>
                  </a:ext>
                </a:extLst>
              </p:cNvPr>
              <p:cNvSpPr/>
              <p:nvPr/>
            </p:nvSpPr>
            <p:spPr>
              <a:xfrm>
                <a:off x="10681135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向量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56" name="圆角矩形 23">
                <a:extLst>
                  <a:ext uri="{FF2B5EF4-FFF2-40B4-BE49-F238E27FC236}">
                    <a16:creationId xmlns:a16="http://schemas.microsoft.com/office/drawing/2014/main" id="{F31AF889-DB02-44F2-8FF0-66FC374AAB86}"/>
                  </a:ext>
                </a:extLst>
              </p:cNvPr>
              <p:cNvSpPr/>
              <p:nvPr/>
            </p:nvSpPr>
            <p:spPr>
              <a:xfrm>
                <a:off x="10681135" y="3370506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分类器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57" name="圆角矩形 23">
                <a:extLst>
                  <a:ext uri="{FF2B5EF4-FFF2-40B4-BE49-F238E27FC236}">
                    <a16:creationId xmlns:a16="http://schemas.microsoft.com/office/drawing/2014/main" id="{545A0B82-7AA8-4608-A58C-8AF29FADDC42}"/>
                  </a:ext>
                </a:extLst>
              </p:cNvPr>
              <p:cNvSpPr/>
              <p:nvPr/>
            </p:nvSpPr>
            <p:spPr>
              <a:xfrm>
                <a:off x="8558253" y="3368547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结果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cxnSp>
            <p:nvCxnSpPr>
              <p:cNvPr id="58" name="直接箭头连接符 57">
                <a:extLst>
                  <a:ext uri="{FF2B5EF4-FFF2-40B4-BE49-F238E27FC236}">
                    <a16:creationId xmlns:a16="http://schemas.microsoft.com/office/drawing/2014/main" id="{F06ADD69-6CBE-4351-921A-E5BBADB8BCC0}"/>
                  </a:ext>
                </a:extLst>
              </p:cNvPr>
              <p:cNvCxnSpPr>
                <a:cxnSpLocks/>
                <a:stCxn id="41" idx="3"/>
                <a:endCxn id="47" idx="1"/>
              </p:cNvCxnSpPr>
              <p:nvPr/>
            </p:nvCxnSpPr>
            <p:spPr>
              <a:xfrm>
                <a:off x="1438317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接箭头连接符 58">
                <a:extLst>
                  <a:ext uri="{FF2B5EF4-FFF2-40B4-BE49-F238E27FC236}">
                    <a16:creationId xmlns:a16="http://schemas.microsoft.com/office/drawing/2014/main" id="{FB06AD3D-CA21-439E-A728-B241E08247CD}"/>
                  </a:ext>
                </a:extLst>
              </p:cNvPr>
              <p:cNvCxnSpPr>
                <a:cxnSpLocks/>
                <a:stCxn id="47" idx="3"/>
                <a:endCxn id="46" idx="1"/>
              </p:cNvCxnSpPr>
              <p:nvPr/>
            </p:nvCxnSpPr>
            <p:spPr>
              <a:xfrm>
                <a:off x="3561201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箭头连接符 59">
                <a:extLst>
                  <a:ext uri="{FF2B5EF4-FFF2-40B4-BE49-F238E27FC236}">
                    <a16:creationId xmlns:a16="http://schemas.microsoft.com/office/drawing/2014/main" id="{A63F1A86-E9B4-4323-83B6-3738BA97262F}"/>
                  </a:ext>
                </a:extLst>
              </p:cNvPr>
              <p:cNvCxnSpPr>
                <a:cxnSpLocks/>
                <a:stCxn id="46" idx="3"/>
                <a:endCxn id="50" idx="1"/>
              </p:cNvCxnSpPr>
              <p:nvPr/>
            </p:nvCxnSpPr>
            <p:spPr>
              <a:xfrm>
                <a:off x="5684085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箭头连接符 60">
                <a:extLst>
                  <a:ext uri="{FF2B5EF4-FFF2-40B4-BE49-F238E27FC236}">
                    <a16:creationId xmlns:a16="http://schemas.microsoft.com/office/drawing/2014/main" id="{6321AA98-3987-4A8D-AD34-B4707A278B13}"/>
                  </a:ext>
                </a:extLst>
              </p:cNvPr>
              <p:cNvCxnSpPr>
                <a:cxnSpLocks/>
                <a:stCxn id="50" idx="3"/>
                <a:endCxn id="52" idx="1"/>
              </p:cNvCxnSpPr>
              <p:nvPr/>
            </p:nvCxnSpPr>
            <p:spPr>
              <a:xfrm>
                <a:off x="7806969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箭头连接符 61">
                <a:extLst>
                  <a:ext uri="{FF2B5EF4-FFF2-40B4-BE49-F238E27FC236}">
                    <a16:creationId xmlns:a16="http://schemas.microsoft.com/office/drawing/2014/main" id="{1FDD43FB-371D-41ED-8B9D-13FB4C0A3F69}"/>
                  </a:ext>
                </a:extLst>
              </p:cNvPr>
              <p:cNvCxnSpPr>
                <a:cxnSpLocks/>
                <a:stCxn id="52" idx="3"/>
                <a:endCxn id="55" idx="1"/>
              </p:cNvCxnSpPr>
              <p:nvPr/>
            </p:nvCxnSpPr>
            <p:spPr>
              <a:xfrm>
                <a:off x="9929853" y="2205383"/>
                <a:ext cx="751282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箭头连接符 62">
                <a:extLst>
                  <a:ext uri="{FF2B5EF4-FFF2-40B4-BE49-F238E27FC236}">
                    <a16:creationId xmlns:a16="http://schemas.microsoft.com/office/drawing/2014/main" id="{572C243A-5596-4E13-B6FA-04D383B64B81}"/>
                  </a:ext>
                </a:extLst>
              </p:cNvPr>
              <p:cNvCxnSpPr>
                <a:cxnSpLocks/>
                <a:stCxn id="56" idx="1"/>
                <a:endCxn id="57" idx="3"/>
              </p:cNvCxnSpPr>
              <p:nvPr/>
            </p:nvCxnSpPr>
            <p:spPr>
              <a:xfrm flipH="1" flipV="1">
                <a:off x="9929853" y="3825747"/>
                <a:ext cx="751282" cy="1959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4" name="文本框 63">
            <a:extLst>
              <a:ext uri="{FF2B5EF4-FFF2-40B4-BE49-F238E27FC236}">
                <a16:creationId xmlns:a16="http://schemas.microsoft.com/office/drawing/2014/main" id="{75A7EA58-D002-4FB0-A2E9-38E92849F83B}"/>
              </a:ext>
            </a:extLst>
          </p:cNvPr>
          <p:cNvSpPr txBox="1"/>
          <p:nvPr/>
        </p:nvSpPr>
        <p:spPr>
          <a:xfrm>
            <a:off x="300049" y="137007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特征工程</a:t>
            </a:r>
            <a:endParaRPr lang="en-US" sz="3200" b="1" dirty="0">
              <a:solidFill>
                <a:srgbClr val="0A05DF"/>
              </a:solidFill>
            </a:endParaRP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81770376-457B-4590-BBBF-A9D0D9C88F03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0318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目录</a:t>
            </a:r>
            <a:endParaRPr lang="en-US" altLang="zh-CN" sz="3200" b="1" dirty="0">
              <a:solidFill>
                <a:srgbClr val="0A05DF"/>
              </a:solidFill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13987" y="1383187"/>
            <a:ext cx="11301490" cy="2109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数据预处理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特征工程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模型评价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DF88B2E-251A-48AA-86AF-33B6DA36162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77404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og visualization - HOG descriptor visualized on an image by plotting the 9×1 normalized histograms in the 8×8 cells.">
            <a:extLst>
              <a:ext uri="{FF2B5EF4-FFF2-40B4-BE49-F238E27FC236}">
                <a16:creationId xmlns:a16="http://schemas.microsoft.com/office/drawing/2014/main" id="{72EE7408-C636-468F-AF02-15EF251C3C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6539" y="1425642"/>
            <a:ext cx="2685725" cy="536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A2B70CBF-E0CD-4998-98FF-86C9343E7566}"/>
              </a:ext>
            </a:extLst>
          </p:cNvPr>
          <p:cNvSpPr/>
          <p:nvPr/>
        </p:nvSpPr>
        <p:spPr>
          <a:xfrm>
            <a:off x="39849" y="6418954"/>
            <a:ext cx="57066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https://learnopencv.com/histogram-of-oriented-gradients/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9ED36267-DC4B-4FDA-ABFC-3BCA00D532B7}"/>
              </a:ext>
            </a:extLst>
          </p:cNvPr>
          <p:cNvGrpSpPr/>
          <p:nvPr/>
        </p:nvGrpSpPr>
        <p:grpSpPr>
          <a:xfrm>
            <a:off x="73495" y="167082"/>
            <a:ext cx="11986018" cy="2536723"/>
            <a:chOff x="66717" y="1748183"/>
            <a:chExt cx="11986018" cy="2536723"/>
          </a:xfrm>
        </p:grpSpPr>
        <p:sp>
          <p:nvSpPr>
            <p:cNvPr id="22" name="圆角矩形 5">
              <a:extLst>
                <a:ext uri="{FF2B5EF4-FFF2-40B4-BE49-F238E27FC236}">
                  <a16:creationId xmlns:a16="http://schemas.microsoft.com/office/drawing/2014/main" id="{18619F27-2317-4591-9EA5-670556EE88B7}"/>
                </a:ext>
              </a:extLst>
            </p:cNvPr>
            <p:cNvSpPr/>
            <p:nvPr/>
          </p:nvSpPr>
          <p:spPr>
            <a:xfrm>
              <a:off x="66717" y="1748183"/>
              <a:ext cx="1371600" cy="914400"/>
            </a:xfrm>
            <a:prstGeom prst="roundRect">
              <a:avLst/>
            </a:prstGeom>
            <a:solidFill>
              <a:srgbClr val="C6D7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chemeClr val="tx1"/>
                  </a:solidFill>
                  <a:latin typeface="+mj-lt"/>
                </a:rPr>
                <a:t>输入图片</a:t>
              </a:r>
              <a:endParaRPr lang="en-US" sz="2000" b="1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0EB30988-F384-47D1-AB69-E43B437B1FE1}"/>
                </a:ext>
              </a:extLst>
            </p:cNvPr>
            <p:cNvGrpSpPr/>
            <p:nvPr/>
          </p:nvGrpSpPr>
          <p:grpSpPr>
            <a:xfrm>
              <a:off x="1438317" y="1748183"/>
              <a:ext cx="10614418" cy="2536723"/>
              <a:chOff x="1438317" y="1748183"/>
              <a:chExt cx="10614418" cy="2536723"/>
            </a:xfrm>
          </p:grpSpPr>
          <p:sp>
            <p:nvSpPr>
              <p:cNvPr id="34" name="圆角矩形 23">
                <a:extLst>
                  <a:ext uri="{FF2B5EF4-FFF2-40B4-BE49-F238E27FC236}">
                    <a16:creationId xmlns:a16="http://schemas.microsoft.com/office/drawing/2014/main" id="{1B81046D-03D3-4EEA-B5CE-3D2D69424D08}"/>
                  </a:ext>
                </a:extLst>
              </p:cNvPr>
              <p:cNvSpPr/>
              <p:nvPr/>
            </p:nvSpPr>
            <p:spPr>
              <a:xfrm>
                <a:off x="4312485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计算梯度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35" name="圆角矩形 5">
                <a:extLst>
                  <a:ext uri="{FF2B5EF4-FFF2-40B4-BE49-F238E27FC236}">
                    <a16:creationId xmlns:a16="http://schemas.microsoft.com/office/drawing/2014/main" id="{40B6E792-C57E-4492-812E-04B5F49400FF}"/>
                  </a:ext>
                </a:extLst>
              </p:cNvPr>
              <p:cNvSpPr/>
              <p:nvPr/>
            </p:nvSpPr>
            <p:spPr>
              <a:xfrm>
                <a:off x="2189601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预处理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cxnSp>
            <p:nvCxnSpPr>
              <p:cNvPr id="36" name="直接箭头连接符 35">
                <a:extLst>
                  <a:ext uri="{FF2B5EF4-FFF2-40B4-BE49-F238E27FC236}">
                    <a16:creationId xmlns:a16="http://schemas.microsoft.com/office/drawing/2014/main" id="{88290C4C-61C1-446D-8419-698FDE3A69C6}"/>
                  </a:ext>
                </a:extLst>
              </p:cNvPr>
              <p:cNvCxnSpPr>
                <a:cxnSpLocks/>
                <a:stCxn id="39" idx="2"/>
                <a:endCxn id="40" idx="0"/>
              </p:cNvCxnSpPr>
              <p:nvPr/>
            </p:nvCxnSpPr>
            <p:spPr>
              <a:xfrm>
                <a:off x="11366935" y="2662583"/>
                <a:ext cx="0" cy="707923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圆角矩形 23">
                <a:extLst>
                  <a:ext uri="{FF2B5EF4-FFF2-40B4-BE49-F238E27FC236}">
                    <a16:creationId xmlns:a16="http://schemas.microsoft.com/office/drawing/2014/main" id="{97A8D6F3-78A1-41E6-959C-0C8C4E303B52}"/>
                  </a:ext>
                </a:extLst>
              </p:cNvPr>
              <p:cNvSpPr/>
              <p:nvPr/>
            </p:nvSpPr>
            <p:spPr>
              <a:xfrm>
                <a:off x="6435369" y="1748183"/>
                <a:ext cx="1371600" cy="914400"/>
              </a:xfrm>
              <a:prstGeom prst="roundRect">
                <a:avLst/>
              </a:prstGeom>
              <a:solidFill>
                <a:srgbClr val="FFFF94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计算</a:t>
                </a:r>
                <a:r>
                  <a:rPr lang="en-US" altLang="zh-CN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38" name="圆角矩形 23">
                <a:extLst>
                  <a:ext uri="{FF2B5EF4-FFF2-40B4-BE49-F238E27FC236}">
                    <a16:creationId xmlns:a16="http://schemas.microsoft.com/office/drawing/2014/main" id="{9550DD81-8863-404A-9A67-A909EF9E7DEE}"/>
                  </a:ext>
                </a:extLst>
              </p:cNvPr>
              <p:cNvSpPr/>
              <p:nvPr/>
            </p:nvSpPr>
            <p:spPr>
              <a:xfrm>
                <a:off x="8558253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归一化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39" name="圆角矩形 23">
                <a:extLst>
                  <a:ext uri="{FF2B5EF4-FFF2-40B4-BE49-F238E27FC236}">
                    <a16:creationId xmlns:a16="http://schemas.microsoft.com/office/drawing/2014/main" id="{2C379D09-B191-46C1-AC57-A0412D62025B}"/>
                  </a:ext>
                </a:extLst>
              </p:cNvPr>
              <p:cNvSpPr/>
              <p:nvPr/>
            </p:nvSpPr>
            <p:spPr>
              <a:xfrm>
                <a:off x="10681135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向量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40" name="圆角矩形 23">
                <a:extLst>
                  <a:ext uri="{FF2B5EF4-FFF2-40B4-BE49-F238E27FC236}">
                    <a16:creationId xmlns:a16="http://schemas.microsoft.com/office/drawing/2014/main" id="{D22DA71B-5A0C-44E2-8BB2-3A877A03575C}"/>
                  </a:ext>
                </a:extLst>
              </p:cNvPr>
              <p:cNvSpPr/>
              <p:nvPr/>
            </p:nvSpPr>
            <p:spPr>
              <a:xfrm>
                <a:off x="10681135" y="3370506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分类器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41" name="圆角矩形 23">
                <a:extLst>
                  <a:ext uri="{FF2B5EF4-FFF2-40B4-BE49-F238E27FC236}">
                    <a16:creationId xmlns:a16="http://schemas.microsoft.com/office/drawing/2014/main" id="{DA8285D8-9560-4395-A013-EC33947986FE}"/>
                  </a:ext>
                </a:extLst>
              </p:cNvPr>
              <p:cNvSpPr/>
              <p:nvPr/>
            </p:nvSpPr>
            <p:spPr>
              <a:xfrm>
                <a:off x="8558253" y="3368547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结果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cxnSp>
            <p:nvCxnSpPr>
              <p:cNvPr id="42" name="直接箭头连接符 41">
                <a:extLst>
                  <a:ext uri="{FF2B5EF4-FFF2-40B4-BE49-F238E27FC236}">
                    <a16:creationId xmlns:a16="http://schemas.microsoft.com/office/drawing/2014/main" id="{36CB3005-8CCB-4F9E-86AB-1BDC6CBA6948}"/>
                  </a:ext>
                </a:extLst>
              </p:cNvPr>
              <p:cNvCxnSpPr>
                <a:cxnSpLocks/>
                <a:stCxn id="22" idx="3"/>
                <a:endCxn id="35" idx="1"/>
              </p:cNvCxnSpPr>
              <p:nvPr/>
            </p:nvCxnSpPr>
            <p:spPr>
              <a:xfrm>
                <a:off x="1438317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箭头连接符 45">
                <a:extLst>
                  <a:ext uri="{FF2B5EF4-FFF2-40B4-BE49-F238E27FC236}">
                    <a16:creationId xmlns:a16="http://schemas.microsoft.com/office/drawing/2014/main" id="{B0954463-B3D8-4338-84B7-F61E04CD90FB}"/>
                  </a:ext>
                </a:extLst>
              </p:cNvPr>
              <p:cNvCxnSpPr>
                <a:cxnSpLocks/>
                <a:stCxn id="35" idx="3"/>
                <a:endCxn id="34" idx="1"/>
              </p:cNvCxnSpPr>
              <p:nvPr/>
            </p:nvCxnSpPr>
            <p:spPr>
              <a:xfrm>
                <a:off x="3561201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箭头连接符 46">
                <a:extLst>
                  <a:ext uri="{FF2B5EF4-FFF2-40B4-BE49-F238E27FC236}">
                    <a16:creationId xmlns:a16="http://schemas.microsoft.com/office/drawing/2014/main" id="{BC47CF07-80BB-46E8-A9A7-87C8BEB65BAC}"/>
                  </a:ext>
                </a:extLst>
              </p:cNvPr>
              <p:cNvCxnSpPr>
                <a:cxnSpLocks/>
                <a:stCxn id="34" idx="3"/>
                <a:endCxn id="37" idx="1"/>
              </p:cNvCxnSpPr>
              <p:nvPr/>
            </p:nvCxnSpPr>
            <p:spPr>
              <a:xfrm>
                <a:off x="5684085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箭头连接符 48">
                <a:extLst>
                  <a:ext uri="{FF2B5EF4-FFF2-40B4-BE49-F238E27FC236}">
                    <a16:creationId xmlns:a16="http://schemas.microsoft.com/office/drawing/2014/main" id="{4C41262D-A3E3-43EC-814B-8FE32410243C}"/>
                  </a:ext>
                </a:extLst>
              </p:cNvPr>
              <p:cNvCxnSpPr>
                <a:cxnSpLocks/>
                <a:stCxn id="37" idx="3"/>
                <a:endCxn id="38" idx="1"/>
              </p:cNvCxnSpPr>
              <p:nvPr/>
            </p:nvCxnSpPr>
            <p:spPr>
              <a:xfrm>
                <a:off x="7806969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箭头连接符 49">
                <a:extLst>
                  <a:ext uri="{FF2B5EF4-FFF2-40B4-BE49-F238E27FC236}">
                    <a16:creationId xmlns:a16="http://schemas.microsoft.com/office/drawing/2014/main" id="{BB429CCB-BD31-4D42-BA53-1AEA65913F65}"/>
                  </a:ext>
                </a:extLst>
              </p:cNvPr>
              <p:cNvCxnSpPr>
                <a:cxnSpLocks/>
                <a:stCxn id="38" idx="3"/>
                <a:endCxn id="39" idx="1"/>
              </p:cNvCxnSpPr>
              <p:nvPr/>
            </p:nvCxnSpPr>
            <p:spPr>
              <a:xfrm>
                <a:off x="9929853" y="2205383"/>
                <a:ext cx="751282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箭头连接符 51">
                <a:extLst>
                  <a:ext uri="{FF2B5EF4-FFF2-40B4-BE49-F238E27FC236}">
                    <a16:creationId xmlns:a16="http://schemas.microsoft.com/office/drawing/2014/main" id="{2748953A-ACA0-4F25-BD9A-4F2116BC09A8}"/>
                  </a:ext>
                </a:extLst>
              </p:cNvPr>
              <p:cNvCxnSpPr>
                <a:cxnSpLocks/>
                <a:stCxn id="40" idx="1"/>
                <a:endCxn id="41" idx="3"/>
              </p:cNvCxnSpPr>
              <p:nvPr/>
            </p:nvCxnSpPr>
            <p:spPr>
              <a:xfrm flipH="1" flipV="1">
                <a:off x="9929853" y="3825747"/>
                <a:ext cx="751282" cy="1959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7416404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 descr="Dividing the image into 8x8 cells of HOG for compact representation.">
            <a:extLst>
              <a:ext uri="{FF2B5EF4-FFF2-40B4-BE49-F238E27FC236}">
                <a16:creationId xmlns:a16="http://schemas.microsoft.com/office/drawing/2014/main" id="{8F1411FF-9B1C-4214-8DFC-7B37C735C8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291" y="1314906"/>
            <a:ext cx="24384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4E423770-896A-43ED-95D5-A513EA844EFD}"/>
              </a:ext>
            </a:extLst>
          </p:cNvPr>
          <p:cNvCxnSpPr>
            <a:cxnSpLocks/>
          </p:cNvCxnSpPr>
          <p:nvPr/>
        </p:nvCxnSpPr>
        <p:spPr>
          <a:xfrm>
            <a:off x="816078" y="1772106"/>
            <a:ext cx="2133697" cy="148054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295D8C8B-0EE0-4CB3-933C-62AF44F232F6}"/>
                  </a:ext>
                </a:extLst>
              </p:cNvPr>
              <p:cNvSpPr txBox="1"/>
              <p:nvPr/>
            </p:nvSpPr>
            <p:spPr>
              <a:xfrm>
                <a:off x="2856956" y="3141696"/>
                <a:ext cx="817352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800" dirty="0">
                    <a:latin typeface="KaiTi" panose="02010609060101010101" pitchFamily="49" charset="-122"/>
                    <a:ea typeface="KaiTi" panose="02010609060101010101" pitchFamily="49" charset="-122"/>
                  </a:rPr>
                  <a:t>归一化具有</a:t>
                </a:r>
                <a:r>
                  <a:rPr lang="en-US" altLang="zh-CN" sz="2800" dirty="0">
                    <a:latin typeface="KaiTi" panose="02010609060101010101" pitchFamily="49" charset="-122"/>
                    <a:ea typeface="KaiTi" panose="02010609060101010101" pitchFamily="49" charset="-122"/>
                  </a:rPr>
                  <a:t>36</a:t>
                </a:r>
                <a:r>
                  <a:rPr lang="zh-CN" altLang="en-US" sz="2800" dirty="0">
                    <a:latin typeface="KaiTi" panose="02010609060101010101" pitchFamily="49" charset="-122"/>
                    <a:ea typeface="KaiTi" panose="02010609060101010101" pitchFamily="49" charset="-122"/>
                  </a:rPr>
                  <a:t>个元素的向量</a:t>
                </a:r>
                <a:r>
                  <a:rPr lang="en-US" altLang="zh-CN" sz="2800" dirty="0">
                    <a:latin typeface="KaiTi" panose="02010609060101010101" pitchFamily="49" charset="-122"/>
                    <a:ea typeface="KaiTi" panose="02010609060101010101" pitchFamily="49" charset="-122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28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b="1" i="1">
                                      <a:latin typeface="Cambria Math" panose="02040503050406030204" pitchFamily="18" charset="0"/>
                                    </a:rPr>
                                    <m:t>𝒉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b="1" i="1">
                                      <a:latin typeface="Cambria Math" panose="02040503050406030204" pitchFamily="18" charset="0"/>
                                    </a:rPr>
                                    <m:t>𝒉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12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b="1" i="1">
                                      <a:latin typeface="Cambria Math" panose="02040503050406030204" pitchFamily="18" charset="0"/>
                                    </a:rPr>
                                    <m:t>𝒉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21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b="1" i="1">
                                      <a:latin typeface="Cambria Math" panose="02040503050406030204" pitchFamily="18" charset="0"/>
                                    </a:rPr>
                                    <m:t>𝒉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  <m:t>22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295D8C8B-0EE0-4CB3-933C-62AF44F232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56956" y="3141696"/>
                <a:ext cx="8173520" cy="523220"/>
              </a:xfrm>
              <a:prstGeom prst="rect">
                <a:avLst/>
              </a:prstGeom>
              <a:blipFill>
                <a:blip r:embed="rId3"/>
                <a:stretch>
                  <a:fillRect l="-1567" t="-16279" b="-2674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矩形 13">
            <a:extLst>
              <a:ext uri="{FF2B5EF4-FFF2-40B4-BE49-F238E27FC236}">
                <a16:creationId xmlns:a16="http://schemas.microsoft.com/office/drawing/2014/main" id="{FB1B082B-0396-4762-ACAB-A5041E7C723E}"/>
              </a:ext>
            </a:extLst>
          </p:cNvPr>
          <p:cNvSpPr/>
          <p:nvPr/>
        </p:nvSpPr>
        <p:spPr>
          <a:xfrm>
            <a:off x="96430" y="6464240"/>
            <a:ext cx="57066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https://learnopencv.com/histogram-of-oriented-gradients/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1B7CCB3-3D0D-4B72-AAA3-3FD15652ADC1}"/>
              </a:ext>
            </a:extLst>
          </p:cNvPr>
          <p:cNvSpPr/>
          <p:nvPr/>
        </p:nvSpPr>
        <p:spPr>
          <a:xfrm>
            <a:off x="207459" y="1305074"/>
            <a:ext cx="608619" cy="612817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9480CC73-6795-49F9-B115-38F245A6E162}"/>
              </a:ext>
            </a:extLst>
          </p:cNvPr>
          <p:cNvGrpSpPr/>
          <p:nvPr/>
        </p:nvGrpSpPr>
        <p:grpSpPr>
          <a:xfrm>
            <a:off x="73495" y="93191"/>
            <a:ext cx="11986018" cy="2536723"/>
            <a:chOff x="66717" y="1748183"/>
            <a:chExt cx="11986018" cy="2536723"/>
          </a:xfrm>
        </p:grpSpPr>
        <p:sp>
          <p:nvSpPr>
            <p:cNvPr id="34" name="圆角矩形 5">
              <a:extLst>
                <a:ext uri="{FF2B5EF4-FFF2-40B4-BE49-F238E27FC236}">
                  <a16:creationId xmlns:a16="http://schemas.microsoft.com/office/drawing/2014/main" id="{31526FFF-6835-45A9-9C55-183E214DECB1}"/>
                </a:ext>
              </a:extLst>
            </p:cNvPr>
            <p:cNvSpPr/>
            <p:nvPr/>
          </p:nvSpPr>
          <p:spPr>
            <a:xfrm>
              <a:off x="66717" y="1748183"/>
              <a:ext cx="1371600" cy="914400"/>
            </a:xfrm>
            <a:prstGeom prst="roundRect">
              <a:avLst/>
            </a:prstGeom>
            <a:solidFill>
              <a:srgbClr val="C6D7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chemeClr val="tx1"/>
                  </a:solidFill>
                  <a:latin typeface="+mj-lt"/>
                </a:rPr>
                <a:t>输入图片</a:t>
              </a:r>
              <a:endParaRPr lang="en-US" sz="2000" b="1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4E8FB3C1-5D9E-48A5-8BB9-34BCE8C9EA46}"/>
                </a:ext>
              </a:extLst>
            </p:cNvPr>
            <p:cNvGrpSpPr/>
            <p:nvPr/>
          </p:nvGrpSpPr>
          <p:grpSpPr>
            <a:xfrm>
              <a:off x="1438317" y="1748183"/>
              <a:ext cx="10614418" cy="2536723"/>
              <a:chOff x="1438317" y="1748183"/>
              <a:chExt cx="10614418" cy="2536723"/>
            </a:xfrm>
          </p:grpSpPr>
          <p:sp>
            <p:nvSpPr>
              <p:cNvPr id="36" name="圆角矩形 23">
                <a:extLst>
                  <a:ext uri="{FF2B5EF4-FFF2-40B4-BE49-F238E27FC236}">
                    <a16:creationId xmlns:a16="http://schemas.microsoft.com/office/drawing/2014/main" id="{4E7E7A46-B155-4FA0-9BD8-B530DCA5D9C3}"/>
                  </a:ext>
                </a:extLst>
              </p:cNvPr>
              <p:cNvSpPr/>
              <p:nvPr/>
            </p:nvSpPr>
            <p:spPr>
              <a:xfrm>
                <a:off x="4312485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计算梯度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37" name="圆角矩形 5">
                <a:extLst>
                  <a:ext uri="{FF2B5EF4-FFF2-40B4-BE49-F238E27FC236}">
                    <a16:creationId xmlns:a16="http://schemas.microsoft.com/office/drawing/2014/main" id="{B8AA7403-FC3A-434A-B392-FEA6E18B1983}"/>
                  </a:ext>
                </a:extLst>
              </p:cNvPr>
              <p:cNvSpPr/>
              <p:nvPr/>
            </p:nvSpPr>
            <p:spPr>
              <a:xfrm>
                <a:off x="2189601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预处理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cxnSp>
            <p:nvCxnSpPr>
              <p:cNvPr id="38" name="直接箭头连接符 37">
                <a:extLst>
                  <a:ext uri="{FF2B5EF4-FFF2-40B4-BE49-F238E27FC236}">
                    <a16:creationId xmlns:a16="http://schemas.microsoft.com/office/drawing/2014/main" id="{CCAC7C34-F773-494E-AE57-56B85F3AE7E9}"/>
                  </a:ext>
                </a:extLst>
              </p:cNvPr>
              <p:cNvCxnSpPr>
                <a:cxnSpLocks/>
                <a:stCxn id="41" idx="2"/>
                <a:endCxn id="42" idx="0"/>
              </p:cNvCxnSpPr>
              <p:nvPr/>
            </p:nvCxnSpPr>
            <p:spPr>
              <a:xfrm>
                <a:off x="11366935" y="2662583"/>
                <a:ext cx="0" cy="707923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圆角矩形 23">
                <a:extLst>
                  <a:ext uri="{FF2B5EF4-FFF2-40B4-BE49-F238E27FC236}">
                    <a16:creationId xmlns:a16="http://schemas.microsoft.com/office/drawing/2014/main" id="{873BACD5-FB23-4F6D-BC9B-5453B5B7746A}"/>
                  </a:ext>
                </a:extLst>
              </p:cNvPr>
              <p:cNvSpPr/>
              <p:nvPr/>
            </p:nvSpPr>
            <p:spPr>
              <a:xfrm>
                <a:off x="6435369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计算</a:t>
                </a:r>
                <a:r>
                  <a:rPr lang="en-US" altLang="zh-CN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40" name="圆角矩形 23">
                <a:extLst>
                  <a:ext uri="{FF2B5EF4-FFF2-40B4-BE49-F238E27FC236}">
                    <a16:creationId xmlns:a16="http://schemas.microsoft.com/office/drawing/2014/main" id="{CCB8EB76-A26C-42FA-9EB8-19A694F7A40D}"/>
                  </a:ext>
                </a:extLst>
              </p:cNvPr>
              <p:cNvSpPr/>
              <p:nvPr/>
            </p:nvSpPr>
            <p:spPr>
              <a:xfrm>
                <a:off x="8558253" y="1748183"/>
                <a:ext cx="1371600" cy="914400"/>
              </a:xfrm>
              <a:prstGeom prst="roundRect">
                <a:avLst/>
              </a:prstGeom>
              <a:solidFill>
                <a:srgbClr val="FFFF94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归一化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41" name="圆角矩形 23">
                <a:extLst>
                  <a:ext uri="{FF2B5EF4-FFF2-40B4-BE49-F238E27FC236}">
                    <a16:creationId xmlns:a16="http://schemas.microsoft.com/office/drawing/2014/main" id="{58E365D8-B6AD-4D60-B2CA-89552712A784}"/>
                  </a:ext>
                </a:extLst>
              </p:cNvPr>
              <p:cNvSpPr/>
              <p:nvPr/>
            </p:nvSpPr>
            <p:spPr>
              <a:xfrm>
                <a:off x="10681135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向量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42" name="圆角矩形 23">
                <a:extLst>
                  <a:ext uri="{FF2B5EF4-FFF2-40B4-BE49-F238E27FC236}">
                    <a16:creationId xmlns:a16="http://schemas.microsoft.com/office/drawing/2014/main" id="{4951A25B-7476-4274-8348-9D9D0A27B3C0}"/>
                  </a:ext>
                </a:extLst>
              </p:cNvPr>
              <p:cNvSpPr/>
              <p:nvPr/>
            </p:nvSpPr>
            <p:spPr>
              <a:xfrm>
                <a:off x="10681135" y="3370506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分类器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46" name="圆角矩形 23">
                <a:extLst>
                  <a:ext uri="{FF2B5EF4-FFF2-40B4-BE49-F238E27FC236}">
                    <a16:creationId xmlns:a16="http://schemas.microsoft.com/office/drawing/2014/main" id="{E6C609AB-CA20-47E2-BA24-467BB56E54C7}"/>
                  </a:ext>
                </a:extLst>
              </p:cNvPr>
              <p:cNvSpPr/>
              <p:nvPr/>
            </p:nvSpPr>
            <p:spPr>
              <a:xfrm>
                <a:off x="8558253" y="3368547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结果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cxnSp>
            <p:nvCxnSpPr>
              <p:cNvPr id="47" name="直接箭头连接符 46">
                <a:extLst>
                  <a:ext uri="{FF2B5EF4-FFF2-40B4-BE49-F238E27FC236}">
                    <a16:creationId xmlns:a16="http://schemas.microsoft.com/office/drawing/2014/main" id="{C543644C-FBF6-446B-97EE-03D793D42CC2}"/>
                  </a:ext>
                </a:extLst>
              </p:cNvPr>
              <p:cNvCxnSpPr>
                <a:cxnSpLocks/>
                <a:stCxn id="34" idx="3"/>
                <a:endCxn id="37" idx="1"/>
              </p:cNvCxnSpPr>
              <p:nvPr/>
            </p:nvCxnSpPr>
            <p:spPr>
              <a:xfrm>
                <a:off x="1438317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箭头连接符 48">
                <a:extLst>
                  <a:ext uri="{FF2B5EF4-FFF2-40B4-BE49-F238E27FC236}">
                    <a16:creationId xmlns:a16="http://schemas.microsoft.com/office/drawing/2014/main" id="{8A03B251-4449-4817-BD1E-AE64F214B3F8}"/>
                  </a:ext>
                </a:extLst>
              </p:cNvPr>
              <p:cNvCxnSpPr>
                <a:cxnSpLocks/>
                <a:stCxn id="37" idx="3"/>
                <a:endCxn id="36" idx="1"/>
              </p:cNvCxnSpPr>
              <p:nvPr/>
            </p:nvCxnSpPr>
            <p:spPr>
              <a:xfrm>
                <a:off x="3561201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箭头连接符 49">
                <a:extLst>
                  <a:ext uri="{FF2B5EF4-FFF2-40B4-BE49-F238E27FC236}">
                    <a16:creationId xmlns:a16="http://schemas.microsoft.com/office/drawing/2014/main" id="{936E1A0F-07EA-4BC8-BCFF-B7E751E457AF}"/>
                  </a:ext>
                </a:extLst>
              </p:cNvPr>
              <p:cNvCxnSpPr>
                <a:cxnSpLocks/>
                <a:stCxn id="36" idx="3"/>
                <a:endCxn id="39" idx="1"/>
              </p:cNvCxnSpPr>
              <p:nvPr/>
            </p:nvCxnSpPr>
            <p:spPr>
              <a:xfrm>
                <a:off x="5684085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箭头连接符 51">
                <a:extLst>
                  <a:ext uri="{FF2B5EF4-FFF2-40B4-BE49-F238E27FC236}">
                    <a16:creationId xmlns:a16="http://schemas.microsoft.com/office/drawing/2014/main" id="{1C9EF486-85B9-4B80-ADC9-E1DD2A86E05A}"/>
                  </a:ext>
                </a:extLst>
              </p:cNvPr>
              <p:cNvCxnSpPr>
                <a:cxnSpLocks/>
                <a:stCxn id="39" idx="3"/>
                <a:endCxn id="40" idx="1"/>
              </p:cNvCxnSpPr>
              <p:nvPr/>
            </p:nvCxnSpPr>
            <p:spPr>
              <a:xfrm>
                <a:off x="7806969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箭头连接符 54">
                <a:extLst>
                  <a:ext uri="{FF2B5EF4-FFF2-40B4-BE49-F238E27FC236}">
                    <a16:creationId xmlns:a16="http://schemas.microsoft.com/office/drawing/2014/main" id="{12B7B8B3-5EB5-4F81-8275-E3D30790620C}"/>
                  </a:ext>
                </a:extLst>
              </p:cNvPr>
              <p:cNvCxnSpPr>
                <a:cxnSpLocks/>
                <a:stCxn id="40" idx="3"/>
                <a:endCxn id="41" idx="1"/>
              </p:cNvCxnSpPr>
              <p:nvPr/>
            </p:nvCxnSpPr>
            <p:spPr>
              <a:xfrm>
                <a:off x="9929853" y="2205383"/>
                <a:ext cx="751282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箭头连接符 55">
                <a:extLst>
                  <a:ext uri="{FF2B5EF4-FFF2-40B4-BE49-F238E27FC236}">
                    <a16:creationId xmlns:a16="http://schemas.microsoft.com/office/drawing/2014/main" id="{60195CDB-1ACE-4D37-8E91-61CB70748CCD}"/>
                  </a:ext>
                </a:extLst>
              </p:cNvPr>
              <p:cNvCxnSpPr>
                <a:cxnSpLocks/>
                <a:stCxn id="42" idx="1"/>
                <a:endCxn id="46" idx="3"/>
              </p:cNvCxnSpPr>
              <p:nvPr/>
            </p:nvCxnSpPr>
            <p:spPr>
              <a:xfrm flipH="1" flipV="1">
                <a:off x="9929853" y="3825747"/>
                <a:ext cx="751282" cy="1959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5810576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53A5D343-7CA2-4927-9116-3AC09EDD5862}"/>
              </a:ext>
            </a:extLst>
          </p:cNvPr>
          <p:cNvGrpSpPr/>
          <p:nvPr/>
        </p:nvGrpSpPr>
        <p:grpSpPr>
          <a:xfrm>
            <a:off x="79624" y="49160"/>
            <a:ext cx="1617407" cy="3234814"/>
            <a:chOff x="79624" y="49160"/>
            <a:chExt cx="1617407" cy="3234814"/>
          </a:xfrm>
        </p:grpSpPr>
        <p:pic>
          <p:nvPicPr>
            <p:cNvPr id="5126" name="Picture 6" descr="Dividing the image into 8x8 cells of HOG for compact representation.">
              <a:extLst>
                <a:ext uri="{FF2B5EF4-FFF2-40B4-BE49-F238E27FC236}">
                  <a16:creationId xmlns:a16="http://schemas.microsoft.com/office/drawing/2014/main" id="{8F1411FF-9B1C-4214-8DFC-7B37C735C8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624" y="49160"/>
              <a:ext cx="1617407" cy="32348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89C6775E-DF17-4AC5-B5B3-DE9C0CDFC4B1}"/>
                </a:ext>
              </a:extLst>
            </p:cNvPr>
            <p:cNvSpPr/>
            <p:nvPr/>
          </p:nvSpPr>
          <p:spPr>
            <a:xfrm>
              <a:off x="79625" y="49160"/>
              <a:ext cx="382492" cy="383459"/>
            </a:xfrm>
            <a:prstGeom prst="rect">
              <a:avLst/>
            </a:pr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D3A2F35A-6BF0-4A04-BE08-F9BB6A7404F6}"/>
              </a:ext>
            </a:extLst>
          </p:cNvPr>
          <p:cNvGrpSpPr/>
          <p:nvPr/>
        </p:nvGrpSpPr>
        <p:grpSpPr>
          <a:xfrm>
            <a:off x="2165245" y="49160"/>
            <a:ext cx="1617407" cy="3234814"/>
            <a:chOff x="2165245" y="49160"/>
            <a:chExt cx="1617407" cy="3234814"/>
          </a:xfrm>
        </p:grpSpPr>
        <p:pic>
          <p:nvPicPr>
            <p:cNvPr id="36" name="Picture 6" descr="Dividing the image into 8x8 cells of HOG for compact representation.">
              <a:extLst>
                <a:ext uri="{FF2B5EF4-FFF2-40B4-BE49-F238E27FC236}">
                  <a16:creationId xmlns:a16="http://schemas.microsoft.com/office/drawing/2014/main" id="{331EC777-44B2-473A-B7F1-527A16F77A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65245" y="49160"/>
              <a:ext cx="1617407" cy="32348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2957C036-F59F-480F-A562-5A6A14911203}"/>
                </a:ext>
              </a:extLst>
            </p:cNvPr>
            <p:cNvSpPr/>
            <p:nvPr/>
          </p:nvSpPr>
          <p:spPr>
            <a:xfrm>
              <a:off x="2355794" y="54079"/>
              <a:ext cx="382492" cy="383459"/>
            </a:xfrm>
            <a:prstGeom prst="rect">
              <a:avLst/>
            </a:pr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4139E357-0C8F-44FA-808C-7CA10DD36944}"/>
              </a:ext>
            </a:extLst>
          </p:cNvPr>
          <p:cNvGrpSpPr/>
          <p:nvPr/>
        </p:nvGrpSpPr>
        <p:grpSpPr>
          <a:xfrm>
            <a:off x="4250866" y="49160"/>
            <a:ext cx="1617407" cy="3234814"/>
            <a:chOff x="4250866" y="49160"/>
            <a:chExt cx="1617407" cy="3234814"/>
          </a:xfrm>
        </p:grpSpPr>
        <p:pic>
          <p:nvPicPr>
            <p:cNvPr id="37" name="Picture 6" descr="Dividing the image into 8x8 cells of HOG for compact representation.">
              <a:extLst>
                <a:ext uri="{FF2B5EF4-FFF2-40B4-BE49-F238E27FC236}">
                  <a16:creationId xmlns:a16="http://schemas.microsoft.com/office/drawing/2014/main" id="{831BDE09-B324-4BD7-86D6-EC4F27EC00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50866" y="49160"/>
              <a:ext cx="1617407" cy="32348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184802F0-22BB-463F-A075-CF34A6E68F3A}"/>
                </a:ext>
              </a:extLst>
            </p:cNvPr>
            <p:cNvSpPr/>
            <p:nvPr/>
          </p:nvSpPr>
          <p:spPr>
            <a:xfrm>
              <a:off x="4647581" y="49160"/>
              <a:ext cx="382492" cy="383459"/>
            </a:xfrm>
            <a:prstGeom prst="rect">
              <a:avLst/>
            </a:pr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E427197E-01B2-4A37-BD16-B6D817DE5B56}"/>
              </a:ext>
            </a:extLst>
          </p:cNvPr>
          <p:cNvGrpSpPr/>
          <p:nvPr/>
        </p:nvGrpSpPr>
        <p:grpSpPr>
          <a:xfrm>
            <a:off x="6336487" y="49160"/>
            <a:ext cx="1617407" cy="3234814"/>
            <a:chOff x="6336487" y="49160"/>
            <a:chExt cx="1617407" cy="3234814"/>
          </a:xfrm>
        </p:grpSpPr>
        <p:pic>
          <p:nvPicPr>
            <p:cNvPr id="38" name="Picture 6" descr="Dividing the image into 8x8 cells of HOG for compact representation.">
              <a:extLst>
                <a:ext uri="{FF2B5EF4-FFF2-40B4-BE49-F238E27FC236}">
                  <a16:creationId xmlns:a16="http://schemas.microsoft.com/office/drawing/2014/main" id="{F5870CDF-44E8-448B-807F-58F32341F1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36487" y="49160"/>
              <a:ext cx="1617407" cy="32348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3EE9FAA8-6867-4F79-9508-6E1F60D3D882}"/>
                </a:ext>
              </a:extLst>
            </p:cNvPr>
            <p:cNvSpPr/>
            <p:nvPr/>
          </p:nvSpPr>
          <p:spPr>
            <a:xfrm>
              <a:off x="6953944" y="58992"/>
              <a:ext cx="382492" cy="383459"/>
            </a:xfrm>
            <a:prstGeom prst="rect">
              <a:avLst/>
            </a:pr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DD7E585D-7BBF-4D65-B411-3604C4C7FB8E}"/>
              </a:ext>
            </a:extLst>
          </p:cNvPr>
          <p:cNvGrpSpPr/>
          <p:nvPr/>
        </p:nvGrpSpPr>
        <p:grpSpPr>
          <a:xfrm>
            <a:off x="8422108" y="49160"/>
            <a:ext cx="1617407" cy="3234814"/>
            <a:chOff x="8422108" y="49160"/>
            <a:chExt cx="1617407" cy="3234814"/>
          </a:xfrm>
        </p:grpSpPr>
        <p:pic>
          <p:nvPicPr>
            <p:cNvPr id="39" name="Picture 6" descr="Dividing the image into 8x8 cells of HOG for compact representation.">
              <a:extLst>
                <a:ext uri="{FF2B5EF4-FFF2-40B4-BE49-F238E27FC236}">
                  <a16:creationId xmlns:a16="http://schemas.microsoft.com/office/drawing/2014/main" id="{C8143918-C4CF-45A1-A000-B2333131D3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22108" y="49160"/>
              <a:ext cx="1617407" cy="32348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8AE33BAF-2D68-4445-952F-2587F24C6FD9}"/>
                </a:ext>
              </a:extLst>
            </p:cNvPr>
            <p:cNvSpPr/>
            <p:nvPr/>
          </p:nvSpPr>
          <p:spPr>
            <a:xfrm>
              <a:off x="9230811" y="58991"/>
              <a:ext cx="382492" cy="383459"/>
            </a:xfrm>
            <a:prstGeom prst="rect">
              <a:avLst/>
            </a:pr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99D7F77D-B713-464E-9B8E-050419C1FB05}"/>
              </a:ext>
            </a:extLst>
          </p:cNvPr>
          <p:cNvGrpSpPr/>
          <p:nvPr/>
        </p:nvGrpSpPr>
        <p:grpSpPr>
          <a:xfrm>
            <a:off x="10507729" y="49160"/>
            <a:ext cx="1617407" cy="3234814"/>
            <a:chOff x="10507729" y="49160"/>
            <a:chExt cx="1617407" cy="3234814"/>
          </a:xfrm>
        </p:grpSpPr>
        <p:pic>
          <p:nvPicPr>
            <p:cNvPr id="40" name="Picture 6" descr="Dividing the image into 8x8 cells of HOG for compact representation.">
              <a:extLst>
                <a:ext uri="{FF2B5EF4-FFF2-40B4-BE49-F238E27FC236}">
                  <a16:creationId xmlns:a16="http://schemas.microsoft.com/office/drawing/2014/main" id="{30F7B070-2D33-47A9-9A2A-84BA24C9C2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07729" y="49160"/>
              <a:ext cx="1617407" cy="32348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33D1393A-E608-457C-AC1B-6C222315ECB8}"/>
                </a:ext>
              </a:extLst>
            </p:cNvPr>
            <p:cNvSpPr/>
            <p:nvPr/>
          </p:nvSpPr>
          <p:spPr>
            <a:xfrm>
              <a:off x="11509625" y="58991"/>
              <a:ext cx="382492" cy="383459"/>
            </a:xfrm>
            <a:prstGeom prst="rect">
              <a:avLst/>
            </a:pr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70312137-1C9B-4A3E-8386-F7DCF3484851}"/>
              </a:ext>
            </a:extLst>
          </p:cNvPr>
          <p:cNvGrpSpPr/>
          <p:nvPr/>
        </p:nvGrpSpPr>
        <p:grpSpPr>
          <a:xfrm>
            <a:off x="79624" y="3349538"/>
            <a:ext cx="1617407" cy="3234814"/>
            <a:chOff x="79624" y="3349538"/>
            <a:chExt cx="1617407" cy="3234814"/>
          </a:xfrm>
        </p:grpSpPr>
        <p:pic>
          <p:nvPicPr>
            <p:cNvPr id="50" name="Picture 6" descr="Dividing the image into 8x8 cells of HOG for compact representation.">
              <a:extLst>
                <a:ext uri="{FF2B5EF4-FFF2-40B4-BE49-F238E27FC236}">
                  <a16:creationId xmlns:a16="http://schemas.microsoft.com/office/drawing/2014/main" id="{01AE4A2D-1BD9-46D0-9E95-E8C3093A81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624" y="3349538"/>
              <a:ext cx="1617407" cy="32348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71BECA64-4682-4C6B-92B0-D9C294C19B63}"/>
                </a:ext>
              </a:extLst>
            </p:cNvPr>
            <p:cNvSpPr/>
            <p:nvPr/>
          </p:nvSpPr>
          <p:spPr>
            <a:xfrm>
              <a:off x="1285043" y="3369202"/>
              <a:ext cx="382492" cy="383459"/>
            </a:xfrm>
            <a:prstGeom prst="rect">
              <a:avLst/>
            </a:pr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F4AB25E2-9299-41CF-99C5-7D2F7E06B71E}"/>
              </a:ext>
            </a:extLst>
          </p:cNvPr>
          <p:cNvGrpSpPr/>
          <p:nvPr/>
        </p:nvGrpSpPr>
        <p:grpSpPr>
          <a:xfrm>
            <a:off x="2165245" y="3349538"/>
            <a:ext cx="1617407" cy="3234814"/>
            <a:chOff x="2165245" y="3349538"/>
            <a:chExt cx="1617407" cy="3234814"/>
          </a:xfrm>
        </p:grpSpPr>
        <p:pic>
          <p:nvPicPr>
            <p:cNvPr id="52" name="Picture 6" descr="Dividing the image into 8x8 cells of HOG for compact representation.">
              <a:extLst>
                <a:ext uri="{FF2B5EF4-FFF2-40B4-BE49-F238E27FC236}">
                  <a16:creationId xmlns:a16="http://schemas.microsoft.com/office/drawing/2014/main" id="{1DCE7CDD-4F32-4DA9-BD31-324108DEEB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65245" y="3349538"/>
              <a:ext cx="1617407" cy="32348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A3F0CE82-418C-48EA-9A21-ACC4E9062B05}"/>
                </a:ext>
              </a:extLst>
            </p:cNvPr>
            <p:cNvSpPr/>
            <p:nvPr/>
          </p:nvSpPr>
          <p:spPr>
            <a:xfrm>
              <a:off x="2179001" y="3560931"/>
              <a:ext cx="382492" cy="383459"/>
            </a:xfrm>
            <a:prstGeom prst="rect">
              <a:avLst/>
            </a:pr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4E5F179-57AC-4DF1-AF1D-CB47F0ED40E7}"/>
              </a:ext>
            </a:extLst>
          </p:cNvPr>
          <p:cNvGrpSpPr/>
          <p:nvPr/>
        </p:nvGrpSpPr>
        <p:grpSpPr>
          <a:xfrm>
            <a:off x="4250866" y="3349538"/>
            <a:ext cx="1617407" cy="3234814"/>
            <a:chOff x="4250866" y="3349538"/>
            <a:chExt cx="1617407" cy="3234814"/>
          </a:xfrm>
        </p:grpSpPr>
        <p:pic>
          <p:nvPicPr>
            <p:cNvPr id="55" name="Picture 6" descr="Dividing the image into 8x8 cells of HOG for compact representation.">
              <a:extLst>
                <a:ext uri="{FF2B5EF4-FFF2-40B4-BE49-F238E27FC236}">
                  <a16:creationId xmlns:a16="http://schemas.microsoft.com/office/drawing/2014/main" id="{09C23414-1E53-4F9A-A7EF-BDA265127F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50866" y="3349538"/>
              <a:ext cx="1617407" cy="32348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825C0386-AA30-4E4E-87A2-858BAA885145}"/>
                </a:ext>
              </a:extLst>
            </p:cNvPr>
            <p:cNvSpPr/>
            <p:nvPr/>
          </p:nvSpPr>
          <p:spPr>
            <a:xfrm>
              <a:off x="4440594" y="3560931"/>
              <a:ext cx="382492" cy="383459"/>
            </a:xfrm>
            <a:prstGeom prst="rect">
              <a:avLst/>
            </a:pr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62495D07-E332-49BB-8B05-F7E5E0DC251B}"/>
              </a:ext>
            </a:extLst>
          </p:cNvPr>
          <p:cNvGrpSpPr/>
          <p:nvPr/>
        </p:nvGrpSpPr>
        <p:grpSpPr>
          <a:xfrm>
            <a:off x="6336487" y="3349538"/>
            <a:ext cx="1617407" cy="3234814"/>
            <a:chOff x="6336487" y="3349538"/>
            <a:chExt cx="1617407" cy="3234814"/>
          </a:xfrm>
        </p:grpSpPr>
        <p:pic>
          <p:nvPicPr>
            <p:cNvPr id="56" name="Picture 6" descr="Dividing the image into 8x8 cells of HOG for compact representation.">
              <a:extLst>
                <a:ext uri="{FF2B5EF4-FFF2-40B4-BE49-F238E27FC236}">
                  <a16:creationId xmlns:a16="http://schemas.microsoft.com/office/drawing/2014/main" id="{4755EDA8-D3B4-4388-A038-C488B12FA6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36487" y="3349538"/>
              <a:ext cx="1617407" cy="32348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D98F431A-A2AC-4737-A0C7-0806F03EC007}"/>
                </a:ext>
              </a:extLst>
            </p:cNvPr>
            <p:cNvSpPr/>
            <p:nvPr/>
          </p:nvSpPr>
          <p:spPr>
            <a:xfrm>
              <a:off x="6743034" y="3560930"/>
              <a:ext cx="382492" cy="383459"/>
            </a:xfrm>
            <a:prstGeom prst="rect">
              <a:avLst/>
            </a:pr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CA5290F3-E481-44A1-AA49-71ECFA06D577}"/>
              </a:ext>
            </a:extLst>
          </p:cNvPr>
          <p:cNvGrpSpPr/>
          <p:nvPr/>
        </p:nvGrpSpPr>
        <p:grpSpPr>
          <a:xfrm>
            <a:off x="8422108" y="3349538"/>
            <a:ext cx="1617407" cy="3234814"/>
            <a:chOff x="8422108" y="3349538"/>
            <a:chExt cx="1617407" cy="3234814"/>
          </a:xfrm>
        </p:grpSpPr>
        <p:pic>
          <p:nvPicPr>
            <p:cNvPr id="57" name="Picture 6" descr="Dividing the image into 8x8 cells of HOG for compact representation.">
              <a:extLst>
                <a:ext uri="{FF2B5EF4-FFF2-40B4-BE49-F238E27FC236}">
                  <a16:creationId xmlns:a16="http://schemas.microsoft.com/office/drawing/2014/main" id="{F0D83830-0480-47F6-B481-B8E23068B2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22108" y="3349538"/>
              <a:ext cx="1617407" cy="32348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206F8D46-3485-46D3-923B-EE955C319C79}"/>
                </a:ext>
              </a:extLst>
            </p:cNvPr>
            <p:cNvSpPr/>
            <p:nvPr/>
          </p:nvSpPr>
          <p:spPr>
            <a:xfrm>
              <a:off x="9023824" y="3560930"/>
              <a:ext cx="382492" cy="383459"/>
            </a:xfrm>
            <a:prstGeom prst="rect">
              <a:avLst/>
            </a:pr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5E0C1D39-D67F-49B6-AC69-D651AA2A0A5F}"/>
              </a:ext>
            </a:extLst>
          </p:cNvPr>
          <p:cNvGrpSpPr/>
          <p:nvPr/>
        </p:nvGrpSpPr>
        <p:grpSpPr>
          <a:xfrm>
            <a:off x="10507729" y="3349538"/>
            <a:ext cx="1617407" cy="3234814"/>
            <a:chOff x="10507729" y="3349538"/>
            <a:chExt cx="1617407" cy="3234814"/>
          </a:xfrm>
        </p:grpSpPr>
        <p:pic>
          <p:nvPicPr>
            <p:cNvPr id="58" name="Picture 6" descr="Dividing the image into 8x8 cells of HOG for compact representation.">
              <a:extLst>
                <a:ext uri="{FF2B5EF4-FFF2-40B4-BE49-F238E27FC236}">
                  <a16:creationId xmlns:a16="http://schemas.microsoft.com/office/drawing/2014/main" id="{29A2F70A-27C0-4B63-AC3D-B50D4E9449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07729" y="3349538"/>
              <a:ext cx="1617407" cy="32348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1BB3192B-7509-4BCC-9987-0854441D7A0D}"/>
                </a:ext>
              </a:extLst>
            </p:cNvPr>
            <p:cNvSpPr/>
            <p:nvPr/>
          </p:nvSpPr>
          <p:spPr>
            <a:xfrm>
              <a:off x="11308547" y="3560930"/>
              <a:ext cx="382492" cy="383459"/>
            </a:xfrm>
            <a:prstGeom prst="rect">
              <a:avLst/>
            </a:pr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ABC9874C-A212-4E86-93B4-6EB323BA726B}"/>
              </a:ext>
            </a:extLst>
          </p:cNvPr>
          <p:cNvSpPr/>
          <p:nvPr/>
        </p:nvSpPr>
        <p:spPr>
          <a:xfrm>
            <a:off x="-9331" y="6544654"/>
            <a:ext cx="57066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https://learnopencv.com/histogram-of-oriented-gradients/</a:t>
            </a:r>
          </a:p>
        </p:txBody>
      </p:sp>
    </p:spTree>
    <p:extLst>
      <p:ext uri="{BB962C8B-B14F-4D97-AF65-F5344CB8AC3E}">
        <p14:creationId xmlns:p14="http://schemas.microsoft.com/office/powerpoint/2010/main" val="25602094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 descr="Dividing the image into 8x8 cells of HOG for compact representation.">
            <a:extLst>
              <a:ext uri="{FF2B5EF4-FFF2-40B4-BE49-F238E27FC236}">
                <a16:creationId xmlns:a16="http://schemas.microsoft.com/office/drawing/2014/main" id="{8F1411FF-9B1C-4214-8DFC-7B37C735C8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291" y="1548173"/>
            <a:ext cx="24384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51B7CCB3-3D0D-4B72-AAA3-3FD15652ADC1}"/>
              </a:ext>
            </a:extLst>
          </p:cNvPr>
          <p:cNvSpPr/>
          <p:nvPr/>
        </p:nvSpPr>
        <p:spPr>
          <a:xfrm>
            <a:off x="207459" y="1528509"/>
            <a:ext cx="608619" cy="612817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E32FF46-7BD4-4978-BDFB-7280C395DCCB}"/>
              </a:ext>
            </a:extLst>
          </p:cNvPr>
          <p:cNvSpPr txBox="1"/>
          <p:nvPr/>
        </p:nvSpPr>
        <p:spPr>
          <a:xfrm>
            <a:off x="2798945" y="3244385"/>
            <a:ext cx="90788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ea typeface="KaiTi" panose="02010609060101010101" pitchFamily="49" charset="-122"/>
              </a:rPr>
              <a:t>7X15 = 105 </a:t>
            </a:r>
            <a:r>
              <a:rPr lang="zh-CN" altLang="en-US" sz="2400" dirty="0">
                <a:ea typeface="KaiTi" panose="02010609060101010101" pitchFamily="49" charset="-122"/>
              </a:rPr>
              <a:t>窗口位置。</a:t>
            </a:r>
            <a:r>
              <a:rPr lang="en-US" altLang="zh-CN" sz="2400" dirty="0">
                <a:ea typeface="KaiTi" panose="02010609060101010101" pitchFamily="49" charset="-122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ea typeface="KaiTi" panose="02010609060101010101" pitchFamily="49" charset="-122"/>
              </a:rPr>
              <a:t>每个窗口给出</a:t>
            </a:r>
            <a:r>
              <a:rPr lang="en-US" altLang="zh-CN" sz="2400" dirty="0">
                <a:ea typeface="KaiTi" panose="02010609060101010101" pitchFamily="49" charset="-122"/>
              </a:rPr>
              <a:t> 36x1 </a:t>
            </a:r>
            <a:r>
              <a:rPr lang="zh-CN" altLang="en-US" sz="2400" dirty="0">
                <a:ea typeface="KaiTi" panose="02010609060101010101" pitchFamily="49" charset="-122"/>
              </a:rPr>
              <a:t>向量。</a:t>
            </a:r>
            <a:r>
              <a:rPr lang="en-US" altLang="zh-CN" sz="2400" dirty="0">
                <a:ea typeface="KaiTi" panose="02010609060101010101" pitchFamily="49" charset="-122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ea typeface="KaiTi" panose="02010609060101010101" pitchFamily="49" charset="-122"/>
              </a:rPr>
              <a:t>将这</a:t>
            </a:r>
            <a:r>
              <a:rPr lang="en-US" altLang="zh-CN" sz="2400" dirty="0">
                <a:ea typeface="KaiTi" panose="02010609060101010101" pitchFamily="49" charset="-122"/>
              </a:rPr>
              <a:t>105 </a:t>
            </a:r>
            <a:r>
              <a:rPr lang="zh-CN" altLang="en-US" sz="2400" dirty="0">
                <a:ea typeface="KaiTi" panose="02010609060101010101" pitchFamily="49" charset="-122"/>
              </a:rPr>
              <a:t>个向量拼接起来，可得到一个具有</a:t>
            </a:r>
            <a:r>
              <a:rPr lang="en-US" altLang="zh-CN" sz="2400" dirty="0">
                <a:ea typeface="KaiTi" panose="02010609060101010101" pitchFamily="49" charset="-122"/>
              </a:rPr>
              <a:t> 105x36=3780 </a:t>
            </a:r>
            <a:r>
              <a:rPr lang="zh-CN" altLang="en-US" sz="2400" dirty="0">
                <a:ea typeface="KaiTi" panose="02010609060101010101" pitchFamily="49" charset="-122"/>
              </a:rPr>
              <a:t>个元素的向量。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B6A301F-AA2B-4D91-BF87-1DEA05D86DC7}"/>
              </a:ext>
            </a:extLst>
          </p:cNvPr>
          <p:cNvSpPr/>
          <p:nvPr/>
        </p:nvSpPr>
        <p:spPr>
          <a:xfrm>
            <a:off x="141091" y="6490552"/>
            <a:ext cx="57066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https://learnopencv.com/histogram-of-oriented-gradients/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EC2863B8-FD6A-4061-B32F-D7D9E5C1B5F9}"/>
              </a:ext>
            </a:extLst>
          </p:cNvPr>
          <p:cNvGrpSpPr/>
          <p:nvPr/>
        </p:nvGrpSpPr>
        <p:grpSpPr>
          <a:xfrm>
            <a:off x="73495" y="213265"/>
            <a:ext cx="11986018" cy="2536723"/>
            <a:chOff x="66717" y="1748183"/>
            <a:chExt cx="11986018" cy="2536723"/>
          </a:xfrm>
        </p:grpSpPr>
        <p:sp>
          <p:nvSpPr>
            <p:cNvPr id="34" name="圆角矩形 5">
              <a:extLst>
                <a:ext uri="{FF2B5EF4-FFF2-40B4-BE49-F238E27FC236}">
                  <a16:creationId xmlns:a16="http://schemas.microsoft.com/office/drawing/2014/main" id="{3B34B1DD-8E1F-4441-98A3-07C5C4148D0C}"/>
                </a:ext>
              </a:extLst>
            </p:cNvPr>
            <p:cNvSpPr/>
            <p:nvPr/>
          </p:nvSpPr>
          <p:spPr>
            <a:xfrm>
              <a:off x="66717" y="1748183"/>
              <a:ext cx="1371600" cy="914400"/>
            </a:xfrm>
            <a:prstGeom prst="roundRect">
              <a:avLst/>
            </a:prstGeom>
            <a:solidFill>
              <a:srgbClr val="C6D7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chemeClr val="tx1"/>
                  </a:solidFill>
                  <a:latin typeface="+mj-lt"/>
                </a:rPr>
                <a:t>输入图片</a:t>
              </a:r>
              <a:endParaRPr lang="en-US" sz="2000" b="1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AA82776B-0550-48EA-B3A6-4D344F47A174}"/>
                </a:ext>
              </a:extLst>
            </p:cNvPr>
            <p:cNvGrpSpPr/>
            <p:nvPr/>
          </p:nvGrpSpPr>
          <p:grpSpPr>
            <a:xfrm>
              <a:off x="1438317" y="1748183"/>
              <a:ext cx="10614418" cy="2536723"/>
              <a:chOff x="1438317" y="1748183"/>
              <a:chExt cx="10614418" cy="2536723"/>
            </a:xfrm>
          </p:grpSpPr>
          <p:sp>
            <p:nvSpPr>
              <p:cNvPr id="36" name="圆角矩形 23">
                <a:extLst>
                  <a:ext uri="{FF2B5EF4-FFF2-40B4-BE49-F238E27FC236}">
                    <a16:creationId xmlns:a16="http://schemas.microsoft.com/office/drawing/2014/main" id="{F89EBF92-FD1B-4609-A87C-E18589A5827E}"/>
                  </a:ext>
                </a:extLst>
              </p:cNvPr>
              <p:cNvSpPr/>
              <p:nvPr/>
            </p:nvSpPr>
            <p:spPr>
              <a:xfrm>
                <a:off x="4312485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计算梯度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37" name="圆角矩形 5">
                <a:extLst>
                  <a:ext uri="{FF2B5EF4-FFF2-40B4-BE49-F238E27FC236}">
                    <a16:creationId xmlns:a16="http://schemas.microsoft.com/office/drawing/2014/main" id="{D884DB67-1907-4665-A2A3-7F9E738A3316}"/>
                  </a:ext>
                </a:extLst>
              </p:cNvPr>
              <p:cNvSpPr/>
              <p:nvPr/>
            </p:nvSpPr>
            <p:spPr>
              <a:xfrm>
                <a:off x="2189601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预处理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cxnSp>
            <p:nvCxnSpPr>
              <p:cNvPr id="38" name="直接箭头连接符 37">
                <a:extLst>
                  <a:ext uri="{FF2B5EF4-FFF2-40B4-BE49-F238E27FC236}">
                    <a16:creationId xmlns:a16="http://schemas.microsoft.com/office/drawing/2014/main" id="{DE46A713-5D04-45DB-975A-DA29ACCFCC55}"/>
                  </a:ext>
                </a:extLst>
              </p:cNvPr>
              <p:cNvCxnSpPr>
                <a:cxnSpLocks/>
                <a:stCxn id="41" idx="2"/>
                <a:endCxn id="42" idx="0"/>
              </p:cNvCxnSpPr>
              <p:nvPr/>
            </p:nvCxnSpPr>
            <p:spPr>
              <a:xfrm>
                <a:off x="11366935" y="2662583"/>
                <a:ext cx="0" cy="707923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圆角矩形 23">
                <a:extLst>
                  <a:ext uri="{FF2B5EF4-FFF2-40B4-BE49-F238E27FC236}">
                    <a16:creationId xmlns:a16="http://schemas.microsoft.com/office/drawing/2014/main" id="{E42FF72B-9BEE-4423-999F-C44EBB7652B2}"/>
                  </a:ext>
                </a:extLst>
              </p:cNvPr>
              <p:cNvSpPr/>
              <p:nvPr/>
            </p:nvSpPr>
            <p:spPr>
              <a:xfrm>
                <a:off x="6435369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计算</a:t>
                </a:r>
                <a:r>
                  <a:rPr lang="en-US" altLang="zh-CN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40" name="圆角矩形 23">
                <a:extLst>
                  <a:ext uri="{FF2B5EF4-FFF2-40B4-BE49-F238E27FC236}">
                    <a16:creationId xmlns:a16="http://schemas.microsoft.com/office/drawing/2014/main" id="{0763BBDF-D04E-4AF2-84CC-35ABF6240BDF}"/>
                  </a:ext>
                </a:extLst>
              </p:cNvPr>
              <p:cNvSpPr/>
              <p:nvPr/>
            </p:nvSpPr>
            <p:spPr>
              <a:xfrm>
                <a:off x="8558253" y="1748183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归一化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41" name="圆角矩形 23">
                <a:extLst>
                  <a:ext uri="{FF2B5EF4-FFF2-40B4-BE49-F238E27FC236}">
                    <a16:creationId xmlns:a16="http://schemas.microsoft.com/office/drawing/2014/main" id="{4A50EAB2-E14C-436B-B15A-DA6616E606F6}"/>
                  </a:ext>
                </a:extLst>
              </p:cNvPr>
              <p:cNvSpPr/>
              <p:nvPr/>
            </p:nvSpPr>
            <p:spPr>
              <a:xfrm>
                <a:off x="10681135" y="1748183"/>
                <a:ext cx="1371600" cy="914400"/>
              </a:xfrm>
              <a:prstGeom prst="roundRect">
                <a:avLst/>
              </a:prstGeom>
              <a:solidFill>
                <a:srgbClr val="FFFF94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向量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42" name="圆角矩形 23">
                <a:extLst>
                  <a:ext uri="{FF2B5EF4-FFF2-40B4-BE49-F238E27FC236}">
                    <a16:creationId xmlns:a16="http://schemas.microsoft.com/office/drawing/2014/main" id="{861278F5-9AD5-4F5F-8ED7-6C024F5366D9}"/>
                  </a:ext>
                </a:extLst>
              </p:cNvPr>
              <p:cNvSpPr/>
              <p:nvPr/>
            </p:nvSpPr>
            <p:spPr>
              <a:xfrm>
                <a:off x="10681135" y="3370506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分类器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46" name="圆角矩形 23">
                <a:extLst>
                  <a:ext uri="{FF2B5EF4-FFF2-40B4-BE49-F238E27FC236}">
                    <a16:creationId xmlns:a16="http://schemas.microsoft.com/office/drawing/2014/main" id="{16733DD9-21FA-43C1-BEF8-BBC29ADE37B7}"/>
                  </a:ext>
                </a:extLst>
              </p:cNvPr>
              <p:cNvSpPr/>
              <p:nvPr/>
            </p:nvSpPr>
            <p:spPr>
              <a:xfrm>
                <a:off x="8558253" y="3368547"/>
                <a:ext cx="1371600" cy="914400"/>
              </a:xfrm>
              <a:prstGeom prst="roundRect">
                <a:avLst/>
              </a:prstGeom>
              <a:solidFill>
                <a:srgbClr val="C6D7F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结果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cxnSp>
            <p:nvCxnSpPr>
              <p:cNvPr id="47" name="直接箭头连接符 46">
                <a:extLst>
                  <a:ext uri="{FF2B5EF4-FFF2-40B4-BE49-F238E27FC236}">
                    <a16:creationId xmlns:a16="http://schemas.microsoft.com/office/drawing/2014/main" id="{F728AE66-F40A-4ACD-AEB5-7625D18E0D89}"/>
                  </a:ext>
                </a:extLst>
              </p:cNvPr>
              <p:cNvCxnSpPr>
                <a:cxnSpLocks/>
                <a:stCxn id="34" idx="3"/>
                <a:endCxn id="37" idx="1"/>
              </p:cNvCxnSpPr>
              <p:nvPr/>
            </p:nvCxnSpPr>
            <p:spPr>
              <a:xfrm>
                <a:off x="1438317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箭头连接符 48">
                <a:extLst>
                  <a:ext uri="{FF2B5EF4-FFF2-40B4-BE49-F238E27FC236}">
                    <a16:creationId xmlns:a16="http://schemas.microsoft.com/office/drawing/2014/main" id="{EBA71F7D-F4FF-43E6-BB06-69261F375E9D}"/>
                  </a:ext>
                </a:extLst>
              </p:cNvPr>
              <p:cNvCxnSpPr>
                <a:cxnSpLocks/>
                <a:stCxn id="37" idx="3"/>
                <a:endCxn id="36" idx="1"/>
              </p:cNvCxnSpPr>
              <p:nvPr/>
            </p:nvCxnSpPr>
            <p:spPr>
              <a:xfrm>
                <a:off x="3561201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箭头连接符 49">
                <a:extLst>
                  <a:ext uri="{FF2B5EF4-FFF2-40B4-BE49-F238E27FC236}">
                    <a16:creationId xmlns:a16="http://schemas.microsoft.com/office/drawing/2014/main" id="{4AD27A22-7956-4130-8E5B-624D40EFD2FA}"/>
                  </a:ext>
                </a:extLst>
              </p:cNvPr>
              <p:cNvCxnSpPr>
                <a:cxnSpLocks/>
                <a:stCxn id="36" idx="3"/>
                <a:endCxn id="39" idx="1"/>
              </p:cNvCxnSpPr>
              <p:nvPr/>
            </p:nvCxnSpPr>
            <p:spPr>
              <a:xfrm>
                <a:off x="5684085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箭头连接符 51">
                <a:extLst>
                  <a:ext uri="{FF2B5EF4-FFF2-40B4-BE49-F238E27FC236}">
                    <a16:creationId xmlns:a16="http://schemas.microsoft.com/office/drawing/2014/main" id="{FBBCF739-4A67-4223-994B-B8F7E4ACC820}"/>
                  </a:ext>
                </a:extLst>
              </p:cNvPr>
              <p:cNvCxnSpPr>
                <a:cxnSpLocks/>
                <a:stCxn id="39" idx="3"/>
                <a:endCxn id="40" idx="1"/>
              </p:cNvCxnSpPr>
              <p:nvPr/>
            </p:nvCxnSpPr>
            <p:spPr>
              <a:xfrm>
                <a:off x="7806969" y="2205383"/>
                <a:ext cx="751284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箭头连接符 54">
                <a:extLst>
                  <a:ext uri="{FF2B5EF4-FFF2-40B4-BE49-F238E27FC236}">
                    <a16:creationId xmlns:a16="http://schemas.microsoft.com/office/drawing/2014/main" id="{0C868F09-8B36-48B1-8EC3-4A4DF26C9114}"/>
                  </a:ext>
                </a:extLst>
              </p:cNvPr>
              <p:cNvCxnSpPr>
                <a:cxnSpLocks/>
                <a:stCxn id="40" idx="3"/>
                <a:endCxn id="41" idx="1"/>
              </p:cNvCxnSpPr>
              <p:nvPr/>
            </p:nvCxnSpPr>
            <p:spPr>
              <a:xfrm>
                <a:off x="9929853" y="2205383"/>
                <a:ext cx="751282" cy="0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箭头连接符 55">
                <a:extLst>
                  <a:ext uri="{FF2B5EF4-FFF2-40B4-BE49-F238E27FC236}">
                    <a16:creationId xmlns:a16="http://schemas.microsoft.com/office/drawing/2014/main" id="{502B896D-E89D-4D31-ACF0-8246E2446902}"/>
                  </a:ext>
                </a:extLst>
              </p:cNvPr>
              <p:cNvCxnSpPr>
                <a:cxnSpLocks/>
                <a:stCxn id="42" idx="1"/>
                <a:endCxn id="46" idx="3"/>
              </p:cNvCxnSpPr>
              <p:nvPr/>
            </p:nvCxnSpPr>
            <p:spPr>
              <a:xfrm flipH="1" flipV="1">
                <a:off x="9929853" y="3825747"/>
                <a:ext cx="751282" cy="1959"/>
              </a:xfrm>
              <a:prstGeom prst="straightConnector1">
                <a:avLst/>
              </a:prstGeom>
              <a:solidFill>
                <a:srgbClr val="C6D7FF"/>
              </a:solidFill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6659413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E32FF46-7BD4-4978-BDFB-7280C395DCCB}"/>
              </a:ext>
            </a:extLst>
          </p:cNvPr>
          <p:cNvSpPr txBox="1"/>
          <p:nvPr/>
        </p:nvSpPr>
        <p:spPr>
          <a:xfrm>
            <a:off x="169407" y="2825438"/>
            <a:ext cx="6347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ea typeface="KaiTi" panose="02010609060101010101" pitchFamily="49" charset="-122"/>
              </a:rPr>
              <a:t>分类器对</a:t>
            </a:r>
            <a:r>
              <a:rPr lang="en-US" altLang="zh-CN" sz="2400" dirty="0">
                <a:ea typeface="KaiTi" panose="02010609060101010101" pitchFamily="49" charset="-122"/>
              </a:rPr>
              <a:t>3780</a:t>
            </a:r>
            <a:r>
              <a:rPr lang="zh-CN" altLang="en-US" sz="2400" dirty="0">
                <a:ea typeface="KaiTi" panose="02010609060101010101" pitchFamily="49" charset="-122"/>
              </a:rPr>
              <a:t>维的</a:t>
            </a:r>
            <a:r>
              <a:rPr lang="en-US" altLang="zh-CN" sz="2400" dirty="0">
                <a:ea typeface="KaiTi" panose="02010609060101010101" pitchFamily="49" charset="-122"/>
              </a:rPr>
              <a:t>HOG</a:t>
            </a:r>
            <a:r>
              <a:rPr lang="zh-CN" altLang="en-US" sz="2400" dirty="0">
                <a:ea typeface="KaiTi" panose="02010609060101010101" pitchFamily="49" charset="-122"/>
              </a:rPr>
              <a:t>向量进行分类。</a:t>
            </a:r>
            <a:endParaRPr lang="en-US" altLang="zh-CN" sz="2400" dirty="0">
              <a:ea typeface="KaiTi" panose="02010609060101010101" pitchFamily="49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B6A301F-AA2B-4D91-BF87-1DEA05D86DC7}"/>
              </a:ext>
            </a:extLst>
          </p:cNvPr>
          <p:cNvSpPr/>
          <p:nvPr/>
        </p:nvSpPr>
        <p:spPr>
          <a:xfrm>
            <a:off x="141091" y="6490552"/>
            <a:ext cx="57066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https://learnopencv.com/histogram-of-oriented-gradients/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F141157F-F7EC-43CC-B0C7-053996206A5A}"/>
              </a:ext>
            </a:extLst>
          </p:cNvPr>
          <p:cNvGrpSpPr/>
          <p:nvPr/>
        </p:nvGrpSpPr>
        <p:grpSpPr>
          <a:xfrm>
            <a:off x="6134101" y="3859320"/>
            <a:ext cx="3926512" cy="2338164"/>
            <a:chOff x="5339008" y="3503149"/>
            <a:chExt cx="3926512" cy="2338164"/>
          </a:xfrm>
        </p:grpSpPr>
        <p:cxnSp>
          <p:nvCxnSpPr>
            <p:cNvPr id="26" name="直接箭头连接符 25">
              <a:extLst>
                <a:ext uri="{FF2B5EF4-FFF2-40B4-BE49-F238E27FC236}">
                  <a16:creationId xmlns:a16="http://schemas.microsoft.com/office/drawing/2014/main" id="{59A6DE08-71FB-41BD-804D-E6AD773AF87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5595343" y="4441204"/>
              <a:ext cx="1828800" cy="0"/>
            </a:xfrm>
            <a:prstGeom prst="straightConnector1">
              <a:avLst/>
            </a:prstGeom>
            <a:solidFill>
              <a:srgbClr val="C6D7FF"/>
            </a:solidFill>
            <a:ln w="25400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箭头连接符 33">
              <a:extLst>
                <a:ext uri="{FF2B5EF4-FFF2-40B4-BE49-F238E27FC236}">
                  <a16:creationId xmlns:a16="http://schemas.microsoft.com/office/drawing/2014/main" id="{955F6CF6-7890-4C1A-8E35-B9157857A2A9}"/>
                </a:ext>
              </a:extLst>
            </p:cNvPr>
            <p:cNvCxnSpPr>
              <a:cxnSpLocks/>
            </p:cNvCxnSpPr>
            <p:nvPr/>
          </p:nvCxnSpPr>
          <p:spPr>
            <a:xfrm>
              <a:off x="6499910" y="5345772"/>
              <a:ext cx="2743200" cy="0"/>
            </a:xfrm>
            <a:prstGeom prst="straightConnector1">
              <a:avLst/>
            </a:prstGeom>
            <a:solidFill>
              <a:srgbClr val="C6D7FF"/>
            </a:solidFill>
            <a:ln w="25400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4070DDBC-991D-4643-AA46-1BC75271DF27}"/>
                </a:ext>
              </a:extLst>
            </p:cNvPr>
            <p:cNvCxnSpPr>
              <a:cxnSpLocks/>
            </p:cNvCxnSpPr>
            <p:nvPr/>
          </p:nvCxnSpPr>
          <p:spPr>
            <a:xfrm rot="8100000">
              <a:off x="5339008" y="5841313"/>
              <a:ext cx="1371600" cy="0"/>
            </a:xfrm>
            <a:prstGeom prst="straightConnector1">
              <a:avLst/>
            </a:prstGeom>
            <a:solidFill>
              <a:srgbClr val="C6D7FF"/>
            </a:solidFill>
            <a:ln w="25400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流程图: 数据 4">
              <a:extLst>
                <a:ext uri="{FF2B5EF4-FFF2-40B4-BE49-F238E27FC236}">
                  <a16:creationId xmlns:a16="http://schemas.microsoft.com/office/drawing/2014/main" id="{A94609CF-5F9A-4A13-B6D1-2B55E50A1A9C}"/>
                </a:ext>
              </a:extLst>
            </p:cNvPr>
            <p:cNvSpPr/>
            <p:nvPr/>
          </p:nvSpPr>
          <p:spPr>
            <a:xfrm rot="20988204">
              <a:off x="6208744" y="4127646"/>
              <a:ext cx="3056776" cy="890780"/>
            </a:xfrm>
            <a:prstGeom prst="flowChartInputOutpu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流程图: 接点 5">
              <a:extLst>
                <a:ext uri="{FF2B5EF4-FFF2-40B4-BE49-F238E27FC236}">
                  <a16:creationId xmlns:a16="http://schemas.microsoft.com/office/drawing/2014/main" id="{387975EC-F624-4BE0-97D0-B7EC20593D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58383" y="3864115"/>
              <a:ext cx="137160" cy="137160"/>
            </a:xfrm>
            <a:prstGeom prst="flowChartConnector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流程图: 接点 35">
              <a:extLst>
                <a:ext uri="{FF2B5EF4-FFF2-40B4-BE49-F238E27FC236}">
                  <a16:creationId xmlns:a16="http://schemas.microsoft.com/office/drawing/2014/main" id="{3EBE0396-3182-4672-970B-B843046C01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46881" y="4423586"/>
              <a:ext cx="137160" cy="137160"/>
            </a:xfrm>
            <a:prstGeom prst="flowChartConnector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流程图: 接点 36">
              <a:extLst>
                <a:ext uri="{FF2B5EF4-FFF2-40B4-BE49-F238E27FC236}">
                  <a16:creationId xmlns:a16="http://schemas.microsoft.com/office/drawing/2014/main" id="{E5E58E6A-6185-4C46-A3CF-EC0E353264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387764" y="3695048"/>
              <a:ext cx="137160" cy="137160"/>
            </a:xfrm>
            <a:prstGeom prst="flowChartConnector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流程图: 接点 37">
              <a:extLst>
                <a:ext uri="{FF2B5EF4-FFF2-40B4-BE49-F238E27FC236}">
                  <a16:creationId xmlns:a16="http://schemas.microsoft.com/office/drawing/2014/main" id="{DB0BABEA-04AE-4518-B6AC-99511C254C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881343" y="3692590"/>
              <a:ext cx="137160" cy="137160"/>
            </a:xfrm>
            <a:prstGeom prst="flowChartConnector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流程图: 接点 38">
              <a:extLst>
                <a:ext uri="{FF2B5EF4-FFF2-40B4-BE49-F238E27FC236}">
                  <a16:creationId xmlns:a16="http://schemas.microsoft.com/office/drawing/2014/main" id="{FBE80AB5-5E2C-49CB-A482-98976F852D7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52598" y="4538079"/>
              <a:ext cx="137160" cy="137160"/>
            </a:xfrm>
            <a:prstGeom prst="flowChartConnector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流程图: 接点 39">
              <a:extLst>
                <a:ext uri="{FF2B5EF4-FFF2-40B4-BE49-F238E27FC236}">
                  <a16:creationId xmlns:a16="http://schemas.microsoft.com/office/drawing/2014/main" id="{758B6F52-0A27-4ACB-8DBD-19D1FD9263E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387764" y="4008649"/>
              <a:ext cx="137160" cy="137160"/>
            </a:xfrm>
            <a:prstGeom prst="flowChartConnector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流程图: 接点 40">
              <a:extLst>
                <a:ext uri="{FF2B5EF4-FFF2-40B4-BE49-F238E27FC236}">
                  <a16:creationId xmlns:a16="http://schemas.microsoft.com/office/drawing/2014/main" id="{5502F7C5-4AE9-4C53-82EB-6C6AB67F89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812763" y="4143351"/>
              <a:ext cx="137160" cy="137160"/>
            </a:xfrm>
            <a:prstGeom prst="flowChartConnector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接点 41">
              <a:extLst>
                <a:ext uri="{FF2B5EF4-FFF2-40B4-BE49-F238E27FC236}">
                  <a16:creationId xmlns:a16="http://schemas.microsoft.com/office/drawing/2014/main" id="{BF888368-A3B8-4DD7-B6D4-2075D505275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52598" y="3503149"/>
              <a:ext cx="137160" cy="137160"/>
            </a:xfrm>
            <a:prstGeom prst="flowChartConnector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接点 45">
              <a:extLst>
                <a:ext uri="{FF2B5EF4-FFF2-40B4-BE49-F238E27FC236}">
                  <a16:creationId xmlns:a16="http://schemas.microsoft.com/office/drawing/2014/main" id="{420143E2-9556-4290-B31D-7ACE1A7FAE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27298" y="3869031"/>
              <a:ext cx="137160" cy="137160"/>
            </a:xfrm>
            <a:prstGeom prst="flowChartConnector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流程图: 接点 46">
              <a:extLst>
                <a:ext uri="{FF2B5EF4-FFF2-40B4-BE49-F238E27FC236}">
                  <a16:creationId xmlns:a16="http://schemas.microsoft.com/office/drawing/2014/main" id="{C96BA960-A0B2-4716-A75B-7ECD44ED80D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138941" y="4105943"/>
              <a:ext cx="137160" cy="137160"/>
            </a:xfrm>
            <a:prstGeom prst="flowChartConnector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流程图: 接点 48">
              <a:extLst>
                <a:ext uri="{FF2B5EF4-FFF2-40B4-BE49-F238E27FC236}">
                  <a16:creationId xmlns:a16="http://schemas.microsoft.com/office/drawing/2014/main" id="{812C21D0-FF97-4FAB-BC07-F0081936737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480782" y="4306812"/>
              <a:ext cx="137160" cy="137160"/>
            </a:xfrm>
            <a:prstGeom prst="flowChartConnector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流程图: 接点 49">
              <a:extLst>
                <a:ext uri="{FF2B5EF4-FFF2-40B4-BE49-F238E27FC236}">
                  <a16:creationId xmlns:a16="http://schemas.microsoft.com/office/drawing/2014/main" id="{45FB2640-9579-4E48-886B-6FA424E0C04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50604" y="4275010"/>
              <a:ext cx="137160" cy="137160"/>
            </a:xfrm>
            <a:prstGeom prst="flowChartConnector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流程图: 接点 51">
              <a:extLst>
                <a:ext uri="{FF2B5EF4-FFF2-40B4-BE49-F238E27FC236}">
                  <a16:creationId xmlns:a16="http://schemas.microsoft.com/office/drawing/2014/main" id="{A9D6029A-280F-4B7C-BA83-5BCAD928CA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19825" y="3853509"/>
              <a:ext cx="137160" cy="137160"/>
            </a:xfrm>
            <a:prstGeom prst="flowChartConnector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流程图: 接点 54">
              <a:extLst>
                <a:ext uri="{FF2B5EF4-FFF2-40B4-BE49-F238E27FC236}">
                  <a16:creationId xmlns:a16="http://schemas.microsoft.com/office/drawing/2014/main" id="{AA93FDD1-D740-4746-8748-F787066B10C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840523" y="3940069"/>
              <a:ext cx="137160" cy="137160"/>
            </a:xfrm>
            <a:prstGeom prst="flowChartConnector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流程图: 接点 55">
              <a:extLst>
                <a:ext uri="{FF2B5EF4-FFF2-40B4-BE49-F238E27FC236}">
                  <a16:creationId xmlns:a16="http://schemas.microsoft.com/office/drawing/2014/main" id="{50A527BA-8D01-4EE7-A3FD-910FA4A27C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01639" y="4754485"/>
              <a:ext cx="137160" cy="137160"/>
            </a:xfrm>
            <a:prstGeom prst="flowChartConnector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流程图: 接点 56">
              <a:extLst>
                <a:ext uri="{FF2B5EF4-FFF2-40B4-BE49-F238E27FC236}">
                  <a16:creationId xmlns:a16="http://schemas.microsoft.com/office/drawing/2014/main" id="{04B417C3-24E2-43B2-9714-6FD1AC1F0B0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34038" y="5108125"/>
              <a:ext cx="137160" cy="137160"/>
            </a:xfrm>
            <a:prstGeom prst="flowChartConnector">
              <a:avLst/>
            </a:prstGeom>
            <a:solidFill>
              <a:srgbClr val="00B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流程图: 接点 58">
              <a:extLst>
                <a:ext uri="{FF2B5EF4-FFF2-40B4-BE49-F238E27FC236}">
                  <a16:creationId xmlns:a16="http://schemas.microsoft.com/office/drawing/2014/main" id="{FAF92D43-E46C-45FB-A921-6317D4E2CF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886438" y="5260525"/>
              <a:ext cx="137160" cy="137160"/>
            </a:xfrm>
            <a:prstGeom prst="flowChartConnector">
              <a:avLst/>
            </a:prstGeom>
            <a:solidFill>
              <a:srgbClr val="00B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流程图: 接点 59">
              <a:extLst>
                <a:ext uri="{FF2B5EF4-FFF2-40B4-BE49-F238E27FC236}">
                  <a16:creationId xmlns:a16="http://schemas.microsoft.com/office/drawing/2014/main" id="{A0CFAEF5-E207-49A7-A1E3-EB6B9C736AF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38838" y="5412925"/>
              <a:ext cx="137160" cy="137160"/>
            </a:xfrm>
            <a:prstGeom prst="flowChartConnector">
              <a:avLst/>
            </a:prstGeom>
            <a:solidFill>
              <a:srgbClr val="00B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流程图: 接点 60">
              <a:extLst>
                <a:ext uri="{FF2B5EF4-FFF2-40B4-BE49-F238E27FC236}">
                  <a16:creationId xmlns:a16="http://schemas.microsoft.com/office/drawing/2014/main" id="{3988CACB-5242-4C93-8F22-FA8F00C0873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319184" y="5359585"/>
              <a:ext cx="137160" cy="137160"/>
            </a:xfrm>
            <a:prstGeom prst="flowChartConnector">
              <a:avLst/>
            </a:prstGeom>
            <a:solidFill>
              <a:srgbClr val="00B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流程图: 接点 61">
              <a:extLst>
                <a:ext uri="{FF2B5EF4-FFF2-40B4-BE49-F238E27FC236}">
                  <a16:creationId xmlns:a16="http://schemas.microsoft.com/office/drawing/2014/main" id="{1E47EDFC-50BB-4B67-8CF7-1C57D48B19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34732" y="5048833"/>
              <a:ext cx="137160" cy="137160"/>
            </a:xfrm>
            <a:prstGeom prst="flowChartConnector">
              <a:avLst/>
            </a:prstGeom>
            <a:solidFill>
              <a:srgbClr val="00B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流程图: 接点 62">
              <a:extLst>
                <a:ext uri="{FF2B5EF4-FFF2-40B4-BE49-F238E27FC236}">
                  <a16:creationId xmlns:a16="http://schemas.microsoft.com/office/drawing/2014/main" id="{8A594596-6AB6-4CDD-BBDE-0306B1C332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59820" y="5689736"/>
              <a:ext cx="137160" cy="137160"/>
            </a:xfrm>
            <a:prstGeom prst="flowChartConnector">
              <a:avLst/>
            </a:prstGeom>
            <a:solidFill>
              <a:srgbClr val="00B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流程图: 接点 63">
              <a:extLst>
                <a:ext uri="{FF2B5EF4-FFF2-40B4-BE49-F238E27FC236}">
                  <a16:creationId xmlns:a16="http://schemas.microsoft.com/office/drawing/2014/main" id="{1FFA6B4A-B754-46D3-9C61-492C99DF81B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13330" y="5665126"/>
              <a:ext cx="137160" cy="137160"/>
            </a:xfrm>
            <a:prstGeom prst="flowChartConnector">
              <a:avLst/>
            </a:prstGeom>
            <a:solidFill>
              <a:srgbClr val="00B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流程图: 接点 64">
              <a:extLst>
                <a:ext uri="{FF2B5EF4-FFF2-40B4-BE49-F238E27FC236}">
                  <a16:creationId xmlns:a16="http://schemas.microsoft.com/office/drawing/2014/main" id="{5A565BA2-FCEB-4CFD-8B86-8D3BB7EE666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121966" y="5201681"/>
              <a:ext cx="137160" cy="137160"/>
            </a:xfrm>
            <a:prstGeom prst="flowChartConnector">
              <a:avLst/>
            </a:prstGeom>
            <a:solidFill>
              <a:srgbClr val="00B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流程图: 接点 65">
              <a:extLst>
                <a:ext uri="{FF2B5EF4-FFF2-40B4-BE49-F238E27FC236}">
                  <a16:creationId xmlns:a16="http://schemas.microsoft.com/office/drawing/2014/main" id="{DB5AD30E-7D02-488B-8018-DFCB3E128CC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75520" y="5481505"/>
              <a:ext cx="137160" cy="137160"/>
            </a:xfrm>
            <a:prstGeom prst="flowChartConnector">
              <a:avLst/>
            </a:prstGeom>
            <a:solidFill>
              <a:srgbClr val="00B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流程图: 接点 66">
              <a:extLst>
                <a:ext uri="{FF2B5EF4-FFF2-40B4-BE49-F238E27FC236}">
                  <a16:creationId xmlns:a16="http://schemas.microsoft.com/office/drawing/2014/main" id="{02FF5274-8BAC-47FA-B418-C57EAB3D327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412202" y="5496745"/>
              <a:ext cx="137160" cy="137160"/>
            </a:xfrm>
            <a:prstGeom prst="flowChartConnector">
              <a:avLst/>
            </a:prstGeom>
            <a:solidFill>
              <a:srgbClr val="00B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流程图: 接点 67">
              <a:extLst>
                <a:ext uri="{FF2B5EF4-FFF2-40B4-BE49-F238E27FC236}">
                  <a16:creationId xmlns:a16="http://schemas.microsoft.com/office/drawing/2014/main" id="{65F2BB99-1872-4D6D-BD03-7A935C906D9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422510" y="5185993"/>
              <a:ext cx="137160" cy="137160"/>
            </a:xfrm>
            <a:prstGeom prst="flowChartConnector">
              <a:avLst/>
            </a:prstGeom>
            <a:solidFill>
              <a:srgbClr val="00B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流程图: 接点 68">
              <a:extLst>
                <a:ext uri="{FF2B5EF4-FFF2-40B4-BE49-F238E27FC236}">
                  <a16:creationId xmlns:a16="http://schemas.microsoft.com/office/drawing/2014/main" id="{EC2AF12C-760F-48DF-94E5-FC8140DC2E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58383" y="5469068"/>
              <a:ext cx="137160" cy="137160"/>
            </a:xfrm>
            <a:prstGeom prst="flowChartConnector">
              <a:avLst/>
            </a:prstGeom>
            <a:solidFill>
              <a:srgbClr val="00B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流程图: 接点 69">
              <a:extLst>
                <a:ext uri="{FF2B5EF4-FFF2-40B4-BE49-F238E27FC236}">
                  <a16:creationId xmlns:a16="http://schemas.microsoft.com/office/drawing/2014/main" id="{61DF03FE-5BA0-440E-A37D-CBFF1FCDB88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29973" y="5270261"/>
              <a:ext cx="137160" cy="137160"/>
            </a:xfrm>
            <a:prstGeom prst="flowChartConnector">
              <a:avLst/>
            </a:prstGeom>
            <a:solidFill>
              <a:srgbClr val="00B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流程图: 接点 70">
              <a:extLst>
                <a:ext uri="{FF2B5EF4-FFF2-40B4-BE49-F238E27FC236}">
                  <a16:creationId xmlns:a16="http://schemas.microsoft.com/office/drawing/2014/main" id="{9956FF4E-3781-4162-9974-84EA5255B2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59670" y="5062879"/>
              <a:ext cx="137160" cy="137160"/>
            </a:xfrm>
            <a:prstGeom prst="flowChartConnector">
              <a:avLst/>
            </a:prstGeom>
            <a:solidFill>
              <a:srgbClr val="00B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>
              <a:extLst>
                <a:ext uri="{FF2B5EF4-FFF2-40B4-BE49-F238E27FC236}">
                  <a16:creationId xmlns:a16="http://schemas.microsoft.com/office/drawing/2014/main" id="{756E8528-1EF2-4D4B-BF44-B16FFD4F16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34259" y="5086044"/>
              <a:ext cx="137160" cy="137160"/>
            </a:xfrm>
            <a:prstGeom prst="flowChartConnector">
              <a:avLst/>
            </a:prstGeom>
            <a:solidFill>
              <a:srgbClr val="00B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流程图: 接点 72">
              <a:extLst>
                <a:ext uri="{FF2B5EF4-FFF2-40B4-BE49-F238E27FC236}">
                  <a16:creationId xmlns:a16="http://schemas.microsoft.com/office/drawing/2014/main" id="{346A050C-A0D8-4C75-9A0F-9AB74B50E9D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71943" y="3985536"/>
              <a:ext cx="137160" cy="137160"/>
            </a:xfrm>
            <a:prstGeom prst="flowChartConnector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流程图: 接点 73">
              <a:extLst>
                <a:ext uri="{FF2B5EF4-FFF2-40B4-BE49-F238E27FC236}">
                  <a16:creationId xmlns:a16="http://schemas.microsoft.com/office/drawing/2014/main" id="{3F809EA0-5F5E-4981-B298-4DD63DEABFB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75649" y="5313505"/>
              <a:ext cx="137160" cy="137160"/>
            </a:xfrm>
            <a:prstGeom prst="flowChartConnector">
              <a:avLst/>
            </a:prstGeom>
            <a:solidFill>
              <a:srgbClr val="00B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文本框 80">
            <a:extLst>
              <a:ext uri="{FF2B5EF4-FFF2-40B4-BE49-F238E27FC236}">
                <a16:creationId xmlns:a16="http://schemas.microsoft.com/office/drawing/2014/main" id="{B2446102-AAC0-460B-8719-AAAD861D284A}"/>
              </a:ext>
            </a:extLst>
          </p:cNvPr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特征工程</a:t>
            </a:r>
            <a:endParaRPr lang="en-US" sz="3200" b="1" dirty="0">
              <a:solidFill>
                <a:srgbClr val="0A05DF"/>
              </a:solidFill>
            </a:endParaRPr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C1C0AE52-C26C-46AD-8330-E924FA3530D1}"/>
              </a:ext>
            </a:extLst>
          </p:cNvPr>
          <p:cNvGrpSpPr/>
          <p:nvPr/>
        </p:nvGrpSpPr>
        <p:grpSpPr>
          <a:xfrm>
            <a:off x="108155" y="988010"/>
            <a:ext cx="11986018" cy="2536723"/>
            <a:chOff x="66717" y="1748183"/>
            <a:chExt cx="11986018" cy="2536723"/>
          </a:xfrm>
          <a:solidFill>
            <a:srgbClr val="C6D7FF"/>
          </a:solidFill>
        </p:grpSpPr>
        <p:sp>
          <p:nvSpPr>
            <p:cNvPr id="83" name="圆角矩形 5">
              <a:extLst>
                <a:ext uri="{FF2B5EF4-FFF2-40B4-BE49-F238E27FC236}">
                  <a16:creationId xmlns:a16="http://schemas.microsoft.com/office/drawing/2014/main" id="{0FF01887-7522-4F05-8940-9425817FA076}"/>
                </a:ext>
              </a:extLst>
            </p:cNvPr>
            <p:cNvSpPr/>
            <p:nvPr/>
          </p:nvSpPr>
          <p:spPr>
            <a:xfrm>
              <a:off x="66717" y="1748183"/>
              <a:ext cx="1371600" cy="914400"/>
            </a:xfrm>
            <a:prstGeom prst="roundRect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chemeClr val="tx1"/>
                  </a:solidFill>
                  <a:latin typeface="+mj-lt"/>
                </a:rPr>
                <a:t>输入图片</a:t>
              </a:r>
              <a:endParaRPr lang="en-US" sz="2000" b="1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6DC6326D-6985-4A82-A628-3E50663AE627}"/>
                </a:ext>
              </a:extLst>
            </p:cNvPr>
            <p:cNvGrpSpPr/>
            <p:nvPr/>
          </p:nvGrpSpPr>
          <p:grpSpPr>
            <a:xfrm>
              <a:off x="1438317" y="1748183"/>
              <a:ext cx="10614418" cy="2536723"/>
              <a:chOff x="1438317" y="1748183"/>
              <a:chExt cx="10614418" cy="2536723"/>
            </a:xfrm>
            <a:grpFill/>
          </p:grpSpPr>
          <p:sp>
            <p:nvSpPr>
              <p:cNvPr id="85" name="圆角矩形 23">
                <a:extLst>
                  <a:ext uri="{FF2B5EF4-FFF2-40B4-BE49-F238E27FC236}">
                    <a16:creationId xmlns:a16="http://schemas.microsoft.com/office/drawing/2014/main" id="{F09A693D-5B8C-4684-98DE-0ABB20CF0DEA}"/>
                  </a:ext>
                </a:extLst>
              </p:cNvPr>
              <p:cNvSpPr/>
              <p:nvPr/>
            </p:nvSpPr>
            <p:spPr>
              <a:xfrm>
                <a:off x="4312485" y="1748183"/>
                <a:ext cx="1371600" cy="914400"/>
              </a:xfrm>
              <a:prstGeom prst="roundRect">
                <a:avLst/>
              </a:pr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计算梯度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86" name="圆角矩形 5">
                <a:extLst>
                  <a:ext uri="{FF2B5EF4-FFF2-40B4-BE49-F238E27FC236}">
                    <a16:creationId xmlns:a16="http://schemas.microsoft.com/office/drawing/2014/main" id="{DFE75B54-ED6B-46BD-AC58-B8015E79876C}"/>
                  </a:ext>
                </a:extLst>
              </p:cNvPr>
              <p:cNvSpPr/>
              <p:nvPr/>
            </p:nvSpPr>
            <p:spPr>
              <a:xfrm>
                <a:off x="2189601" y="1748183"/>
                <a:ext cx="1371600" cy="914400"/>
              </a:xfrm>
              <a:prstGeom prst="roundRect">
                <a:avLst/>
              </a:pr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预处理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cxnSp>
            <p:nvCxnSpPr>
              <p:cNvPr id="87" name="直接箭头连接符 86">
                <a:extLst>
                  <a:ext uri="{FF2B5EF4-FFF2-40B4-BE49-F238E27FC236}">
                    <a16:creationId xmlns:a16="http://schemas.microsoft.com/office/drawing/2014/main" id="{636B088C-F49F-4F2C-975E-693B5E1F4DF9}"/>
                  </a:ext>
                </a:extLst>
              </p:cNvPr>
              <p:cNvCxnSpPr>
                <a:cxnSpLocks/>
                <a:stCxn id="90" idx="2"/>
                <a:endCxn id="91" idx="0"/>
              </p:cNvCxnSpPr>
              <p:nvPr/>
            </p:nvCxnSpPr>
            <p:spPr>
              <a:xfrm>
                <a:off x="11366935" y="2662583"/>
                <a:ext cx="0" cy="707923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圆角矩形 23">
                <a:extLst>
                  <a:ext uri="{FF2B5EF4-FFF2-40B4-BE49-F238E27FC236}">
                    <a16:creationId xmlns:a16="http://schemas.microsoft.com/office/drawing/2014/main" id="{73493B9F-99D7-41D9-93B8-2616F12989DC}"/>
                  </a:ext>
                </a:extLst>
              </p:cNvPr>
              <p:cNvSpPr/>
              <p:nvPr/>
            </p:nvSpPr>
            <p:spPr>
              <a:xfrm>
                <a:off x="6435369" y="1748183"/>
                <a:ext cx="1371600" cy="914400"/>
              </a:xfrm>
              <a:prstGeom prst="roundRect">
                <a:avLst/>
              </a:pr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计算</a:t>
                </a:r>
                <a:r>
                  <a:rPr lang="en-US" altLang="zh-CN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89" name="圆角矩形 23">
                <a:extLst>
                  <a:ext uri="{FF2B5EF4-FFF2-40B4-BE49-F238E27FC236}">
                    <a16:creationId xmlns:a16="http://schemas.microsoft.com/office/drawing/2014/main" id="{D9D12C9E-AF56-4693-84EF-272B587560A7}"/>
                  </a:ext>
                </a:extLst>
              </p:cNvPr>
              <p:cNvSpPr/>
              <p:nvPr/>
            </p:nvSpPr>
            <p:spPr>
              <a:xfrm>
                <a:off x="8558253" y="1748183"/>
                <a:ext cx="1371600" cy="914400"/>
              </a:xfrm>
              <a:prstGeom prst="roundRect">
                <a:avLst/>
              </a:pr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归一化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90" name="圆角矩形 23">
                <a:extLst>
                  <a:ext uri="{FF2B5EF4-FFF2-40B4-BE49-F238E27FC236}">
                    <a16:creationId xmlns:a16="http://schemas.microsoft.com/office/drawing/2014/main" id="{6475CDA9-DCE3-42DC-924A-C799B18E1BDB}"/>
                  </a:ext>
                </a:extLst>
              </p:cNvPr>
              <p:cNvSpPr/>
              <p:nvPr/>
            </p:nvSpPr>
            <p:spPr>
              <a:xfrm>
                <a:off x="10681135" y="1748183"/>
                <a:ext cx="1371600" cy="914400"/>
              </a:xfrm>
              <a:prstGeom prst="roundRect">
                <a:avLst/>
              </a:pr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  <a:latin typeface="+mj-lt"/>
                  </a:rPr>
                  <a:t>HOG</a:t>
                </a:r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向量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91" name="圆角矩形 23">
                <a:extLst>
                  <a:ext uri="{FF2B5EF4-FFF2-40B4-BE49-F238E27FC236}">
                    <a16:creationId xmlns:a16="http://schemas.microsoft.com/office/drawing/2014/main" id="{FFFF3264-90FD-4E5E-A778-2CC8D5935EF1}"/>
                  </a:ext>
                </a:extLst>
              </p:cNvPr>
              <p:cNvSpPr/>
              <p:nvPr/>
            </p:nvSpPr>
            <p:spPr>
              <a:xfrm>
                <a:off x="10681135" y="3370506"/>
                <a:ext cx="1371600" cy="914400"/>
              </a:xfrm>
              <a:prstGeom prst="roundRect">
                <a:avLst/>
              </a:prstGeom>
              <a:solidFill>
                <a:srgbClr val="FFFF94"/>
              </a:solidFill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分类器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92" name="圆角矩形 23">
                <a:extLst>
                  <a:ext uri="{FF2B5EF4-FFF2-40B4-BE49-F238E27FC236}">
                    <a16:creationId xmlns:a16="http://schemas.microsoft.com/office/drawing/2014/main" id="{58336459-911C-474F-AC7C-5B9297372011}"/>
                  </a:ext>
                </a:extLst>
              </p:cNvPr>
              <p:cNvSpPr/>
              <p:nvPr/>
            </p:nvSpPr>
            <p:spPr>
              <a:xfrm>
                <a:off x="8558253" y="3368547"/>
                <a:ext cx="1371600" cy="914400"/>
              </a:xfrm>
              <a:prstGeom prst="roundRect">
                <a:avLst/>
              </a:pr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+mj-lt"/>
                  </a:rPr>
                  <a:t>结果</a:t>
                </a:r>
                <a:endParaRPr lang="en-US" b="1" dirty="0">
                  <a:solidFill>
                    <a:schemeClr val="tx1"/>
                  </a:solidFill>
                  <a:latin typeface="+mj-lt"/>
                </a:endParaRPr>
              </a:p>
            </p:txBody>
          </p:sp>
          <p:cxnSp>
            <p:nvCxnSpPr>
              <p:cNvPr id="93" name="直接箭头连接符 92">
                <a:extLst>
                  <a:ext uri="{FF2B5EF4-FFF2-40B4-BE49-F238E27FC236}">
                    <a16:creationId xmlns:a16="http://schemas.microsoft.com/office/drawing/2014/main" id="{A4235606-6757-41FC-B5C4-C7E49E40E0D0}"/>
                  </a:ext>
                </a:extLst>
              </p:cNvPr>
              <p:cNvCxnSpPr>
                <a:cxnSpLocks/>
                <a:stCxn id="83" idx="3"/>
                <a:endCxn id="86" idx="1"/>
              </p:cNvCxnSpPr>
              <p:nvPr/>
            </p:nvCxnSpPr>
            <p:spPr>
              <a:xfrm>
                <a:off x="1438317" y="2205383"/>
                <a:ext cx="751284" cy="0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箭头连接符 93">
                <a:extLst>
                  <a:ext uri="{FF2B5EF4-FFF2-40B4-BE49-F238E27FC236}">
                    <a16:creationId xmlns:a16="http://schemas.microsoft.com/office/drawing/2014/main" id="{CA19865B-35EF-4238-8251-1D0FF6182804}"/>
                  </a:ext>
                </a:extLst>
              </p:cNvPr>
              <p:cNvCxnSpPr>
                <a:cxnSpLocks/>
                <a:stCxn id="86" idx="3"/>
                <a:endCxn id="85" idx="1"/>
              </p:cNvCxnSpPr>
              <p:nvPr/>
            </p:nvCxnSpPr>
            <p:spPr>
              <a:xfrm>
                <a:off x="3561201" y="2205383"/>
                <a:ext cx="751284" cy="0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箭头连接符 94">
                <a:extLst>
                  <a:ext uri="{FF2B5EF4-FFF2-40B4-BE49-F238E27FC236}">
                    <a16:creationId xmlns:a16="http://schemas.microsoft.com/office/drawing/2014/main" id="{C344A850-0EF5-4B6B-A9B8-188A84431817}"/>
                  </a:ext>
                </a:extLst>
              </p:cNvPr>
              <p:cNvCxnSpPr>
                <a:cxnSpLocks/>
                <a:stCxn id="85" idx="3"/>
                <a:endCxn id="88" idx="1"/>
              </p:cNvCxnSpPr>
              <p:nvPr/>
            </p:nvCxnSpPr>
            <p:spPr>
              <a:xfrm>
                <a:off x="5684085" y="2205383"/>
                <a:ext cx="751284" cy="0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箭头连接符 95">
                <a:extLst>
                  <a:ext uri="{FF2B5EF4-FFF2-40B4-BE49-F238E27FC236}">
                    <a16:creationId xmlns:a16="http://schemas.microsoft.com/office/drawing/2014/main" id="{64D84DD1-F2AD-48FE-BAFD-A2D9223C96B7}"/>
                  </a:ext>
                </a:extLst>
              </p:cNvPr>
              <p:cNvCxnSpPr>
                <a:cxnSpLocks/>
                <a:stCxn id="88" idx="3"/>
                <a:endCxn id="89" idx="1"/>
              </p:cNvCxnSpPr>
              <p:nvPr/>
            </p:nvCxnSpPr>
            <p:spPr>
              <a:xfrm>
                <a:off x="7806969" y="2205383"/>
                <a:ext cx="751284" cy="0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接箭头连接符 96">
                <a:extLst>
                  <a:ext uri="{FF2B5EF4-FFF2-40B4-BE49-F238E27FC236}">
                    <a16:creationId xmlns:a16="http://schemas.microsoft.com/office/drawing/2014/main" id="{BB02F6A5-10BA-4F6C-B471-DC913ACA396F}"/>
                  </a:ext>
                </a:extLst>
              </p:cNvPr>
              <p:cNvCxnSpPr>
                <a:cxnSpLocks/>
                <a:stCxn id="89" idx="3"/>
                <a:endCxn id="90" idx="1"/>
              </p:cNvCxnSpPr>
              <p:nvPr/>
            </p:nvCxnSpPr>
            <p:spPr>
              <a:xfrm>
                <a:off x="9929853" y="2205383"/>
                <a:ext cx="751282" cy="0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箭头连接符 97">
                <a:extLst>
                  <a:ext uri="{FF2B5EF4-FFF2-40B4-BE49-F238E27FC236}">
                    <a16:creationId xmlns:a16="http://schemas.microsoft.com/office/drawing/2014/main" id="{5FE27A13-1D04-40BE-9ED5-FDD5C4F180EB}"/>
                  </a:ext>
                </a:extLst>
              </p:cNvPr>
              <p:cNvCxnSpPr>
                <a:cxnSpLocks/>
                <a:stCxn id="91" idx="1"/>
                <a:endCxn id="92" idx="3"/>
              </p:cNvCxnSpPr>
              <p:nvPr/>
            </p:nvCxnSpPr>
            <p:spPr>
              <a:xfrm flipH="1" flipV="1">
                <a:off x="9929853" y="3825747"/>
                <a:ext cx="751282" cy="1959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80" name="直接连接符 79">
            <a:extLst>
              <a:ext uri="{FF2B5EF4-FFF2-40B4-BE49-F238E27FC236}">
                <a16:creationId xmlns:a16="http://schemas.microsoft.com/office/drawing/2014/main" id="{4C89578B-DFE7-46DA-9CD3-CB786A708668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91764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文本框 80">
            <a:extLst>
              <a:ext uri="{FF2B5EF4-FFF2-40B4-BE49-F238E27FC236}">
                <a16:creationId xmlns:a16="http://schemas.microsoft.com/office/drawing/2014/main" id="{B2446102-AAC0-460B-8719-AAAD861D284A}"/>
              </a:ext>
            </a:extLst>
          </p:cNvPr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特征工程</a:t>
            </a:r>
            <a:endParaRPr lang="en-US" sz="3200" b="1" dirty="0">
              <a:solidFill>
                <a:srgbClr val="0A05DF"/>
              </a:solidFill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B46BCA2B-155C-4E2B-88C8-AC50B39A7C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3975639"/>
              </p:ext>
            </p:extLst>
          </p:nvPr>
        </p:nvGraphicFramePr>
        <p:xfrm>
          <a:off x="1547090" y="2216562"/>
          <a:ext cx="8128002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2409790618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52739560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18143921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62073195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49311237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5908572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机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539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8882251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3AF6B477-A974-4BEB-80F7-FBEBD5AA8D31}"/>
              </a:ext>
            </a:extLst>
          </p:cNvPr>
          <p:cNvSpPr txBox="1"/>
          <p:nvPr/>
        </p:nvSpPr>
        <p:spPr>
          <a:xfrm>
            <a:off x="216310" y="1146840"/>
            <a:ext cx="67233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词典</a:t>
            </a:r>
            <a:r>
              <a:rPr lang="en-US" altLang="zh-CN" sz="2800" dirty="0"/>
              <a:t>={</a:t>
            </a:r>
            <a:r>
              <a:rPr lang="zh-CN" altLang="en-US" sz="2800" dirty="0"/>
              <a:t>爱</a:t>
            </a:r>
            <a:r>
              <a:rPr lang="en-US" altLang="zh-CN" sz="2800" dirty="0"/>
              <a:t>(1), </a:t>
            </a:r>
            <a:r>
              <a:rPr lang="zh-CN" altLang="en-US" sz="2800" dirty="0"/>
              <a:t>机</a:t>
            </a:r>
            <a:r>
              <a:rPr lang="en-US" altLang="zh-CN" sz="2800" dirty="0"/>
              <a:t>(2), </a:t>
            </a:r>
            <a:r>
              <a:rPr lang="zh-CN" altLang="en-US" sz="2800" dirty="0"/>
              <a:t>器</a:t>
            </a:r>
            <a:r>
              <a:rPr lang="en-US" altLang="zh-CN" sz="2800" dirty="0"/>
              <a:t>(3), </a:t>
            </a:r>
            <a:r>
              <a:rPr lang="zh-CN" altLang="en-US" sz="2800" dirty="0"/>
              <a:t>我</a:t>
            </a:r>
            <a:r>
              <a:rPr lang="en-US" altLang="zh-CN" sz="2800" dirty="0"/>
              <a:t>(4), </a:t>
            </a:r>
            <a:r>
              <a:rPr lang="zh-CN" altLang="en-US" sz="2800" dirty="0"/>
              <a:t>习</a:t>
            </a:r>
            <a:r>
              <a:rPr lang="en-US" altLang="zh-CN" sz="2800" dirty="0"/>
              <a:t>(5), </a:t>
            </a:r>
            <a:r>
              <a:rPr lang="zh-CN" altLang="en-US" sz="2800" dirty="0"/>
              <a:t>学</a:t>
            </a:r>
            <a:r>
              <a:rPr lang="en-US" altLang="zh-CN" sz="2800" dirty="0"/>
              <a:t>(6)}</a:t>
            </a:r>
            <a:endParaRPr lang="zh-CN" alt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886E0419-A3C0-4808-87B3-EF37E6587182}"/>
                  </a:ext>
                </a:extLst>
              </p:cNvPr>
              <p:cNvSpPr txBox="1"/>
              <p:nvPr/>
            </p:nvSpPr>
            <p:spPr>
              <a:xfrm>
                <a:off x="1376218" y="4124980"/>
                <a:ext cx="776026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800" dirty="0"/>
                  <a:t>“</a:t>
                </a:r>
                <a:r>
                  <a:rPr lang="zh-CN" altLang="en-US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我爱机器学习</a:t>
                </a:r>
                <a:r>
                  <a:rPr lang="en-US" altLang="zh-CN" sz="2800" dirty="0"/>
                  <a:t>”                      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sz="2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6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280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e>
                            <m:e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e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e>
                            <m:e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e>
                            <m:e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886E0419-A3C0-4808-87B3-EF37E65871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6218" y="4124980"/>
                <a:ext cx="7760266" cy="523220"/>
              </a:xfrm>
              <a:prstGeom prst="rect">
                <a:avLst/>
              </a:prstGeom>
              <a:blipFill>
                <a:blip r:embed="rId2"/>
                <a:stretch>
                  <a:fillRect l="-1650" t="-13953" b="-3255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4" name="arrow-to-the-left-silhouette_32536">
            <a:extLst>
              <a:ext uri="{FF2B5EF4-FFF2-40B4-BE49-F238E27FC236}">
                <a16:creationId xmlns:a16="http://schemas.microsoft.com/office/drawing/2014/main" id="{A083331E-2152-443E-AB3C-5ACF50B268A0}"/>
              </a:ext>
            </a:extLst>
          </p:cNvPr>
          <p:cNvSpPr/>
          <p:nvPr/>
        </p:nvSpPr>
        <p:spPr>
          <a:xfrm rot="10800000">
            <a:off x="4286856" y="4151152"/>
            <a:ext cx="969495" cy="470875"/>
          </a:xfrm>
          <a:custGeom>
            <a:avLst/>
            <a:gdLst>
              <a:gd name="T0" fmla="*/ 602275 w 602487"/>
              <a:gd name="T1" fmla="*/ 602275 w 602487"/>
              <a:gd name="T2" fmla="*/ 602275 w 602487"/>
              <a:gd name="T3" fmla="*/ 602275 w 602487"/>
              <a:gd name="T4" fmla="*/ 602275 w 602487"/>
              <a:gd name="T5" fmla="*/ 602275 w 602487"/>
              <a:gd name="T6" fmla="*/ 602275 w 602487"/>
              <a:gd name="T7" fmla="*/ 602275 w 602487"/>
              <a:gd name="T8" fmla="*/ 602275 w 602487"/>
              <a:gd name="T9" fmla="*/ 602275 w 602487"/>
              <a:gd name="T10" fmla="*/ 602275 w 602487"/>
              <a:gd name="T11" fmla="*/ 602275 w 602487"/>
              <a:gd name="T12" fmla="*/ 602275 w 602487"/>
              <a:gd name="T13" fmla="*/ 602275 w 602487"/>
              <a:gd name="T14" fmla="*/ 602275 w 602487"/>
              <a:gd name="T15" fmla="*/ 602275 w 602487"/>
              <a:gd name="T16" fmla="*/ 602275 w 602487"/>
              <a:gd name="T17" fmla="*/ 602275 w 602487"/>
              <a:gd name="T18" fmla="*/ 602275 w 602487"/>
              <a:gd name="T19" fmla="*/ 602275 w 602487"/>
              <a:gd name="T20" fmla="*/ 602275 w 602487"/>
              <a:gd name="T21" fmla="*/ 602275 w 602487"/>
              <a:gd name="T22" fmla="*/ 602275 w 602487"/>
              <a:gd name="T23" fmla="*/ 602275 w 602487"/>
              <a:gd name="T24" fmla="*/ 602275 w 602487"/>
              <a:gd name="T25" fmla="*/ 602275 w 602487"/>
              <a:gd name="T26" fmla="*/ 602275 w 602487"/>
              <a:gd name="T27" fmla="*/ 602275 w 602487"/>
              <a:gd name="T28" fmla="*/ 602275 w 602487"/>
              <a:gd name="T29" fmla="*/ 602275 w 602487"/>
              <a:gd name="T30" fmla="*/ 602275 w 602487"/>
              <a:gd name="T31" fmla="*/ 602275 w 602487"/>
              <a:gd name="T32" fmla="*/ 602275 w 602487"/>
              <a:gd name="T33" fmla="*/ 602275 w 6024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223" h="4813">
                <a:moveTo>
                  <a:pt x="6223" y="3007"/>
                </a:moveTo>
                <a:cubicBezTo>
                  <a:pt x="6222" y="3074"/>
                  <a:pt x="6168" y="3129"/>
                  <a:pt x="6101" y="3129"/>
                </a:cubicBezTo>
                <a:lnTo>
                  <a:pt x="2604" y="3129"/>
                </a:lnTo>
                <a:lnTo>
                  <a:pt x="3201" y="4639"/>
                </a:lnTo>
                <a:cubicBezTo>
                  <a:pt x="3221" y="4690"/>
                  <a:pt x="3205" y="4748"/>
                  <a:pt x="3161" y="4780"/>
                </a:cubicBezTo>
                <a:cubicBezTo>
                  <a:pt x="3118" y="4813"/>
                  <a:pt x="3058" y="4813"/>
                  <a:pt x="3015" y="4780"/>
                </a:cubicBezTo>
                <a:lnTo>
                  <a:pt x="47" y="2498"/>
                </a:lnTo>
                <a:cubicBezTo>
                  <a:pt x="17" y="2475"/>
                  <a:pt x="0" y="2440"/>
                  <a:pt x="0" y="2402"/>
                </a:cubicBezTo>
                <a:cubicBezTo>
                  <a:pt x="0" y="2365"/>
                  <a:pt x="17" y="2329"/>
                  <a:pt x="47" y="2306"/>
                </a:cubicBezTo>
                <a:lnTo>
                  <a:pt x="3015" y="25"/>
                </a:lnTo>
                <a:cubicBezTo>
                  <a:pt x="3036" y="8"/>
                  <a:pt x="3062" y="0"/>
                  <a:pt x="3089" y="0"/>
                </a:cubicBezTo>
                <a:cubicBezTo>
                  <a:pt x="3114" y="0"/>
                  <a:pt x="3140" y="8"/>
                  <a:pt x="3161" y="24"/>
                </a:cubicBezTo>
                <a:cubicBezTo>
                  <a:pt x="3205" y="57"/>
                  <a:pt x="3221" y="115"/>
                  <a:pt x="3201" y="165"/>
                </a:cubicBezTo>
                <a:lnTo>
                  <a:pt x="2604" y="1676"/>
                </a:lnTo>
                <a:lnTo>
                  <a:pt x="6101" y="1676"/>
                </a:lnTo>
                <a:cubicBezTo>
                  <a:pt x="6168" y="1676"/>
                  <a:pt x="6222" y="1730"/>
                  <a:pt x="6222" y="1797"/>
                </a:cubicBezTo>
                <a:lnTo>
                  <a:pt x="6223" y="300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3351AE7-1D74-464C-BAC7-D8A6676941FF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0788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文本框 80">
            <a:extLst>
              <a:ext uri="{FF2B5EF4-FFF2-40B4-BE49-F238E27FC236}">
                <a16:creationId xmlns:a16="http://schemas.microsoft.com/office/drawing/2014/main" id="{B2446102-AAC0-460B-8719-AAAD861D284A}"/>
              </a:ext>
            </a:extLst>
          </p:cNvPr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特征工程</a:t>
            </a:r>
            <a:endParaRPr lang="en-US" sz="3200" b="1" dirty="0">
              <a:solidFill>
                <a:srgbClr val="0A05DF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AF6B477-A974-4BEB-80F7-FBEBD5AA8D31}"/>
              </a:ext>
            </a:extLst>
          </p:cNvPr>
          <p:cNvSpPr txBox="1"/>
          <p:nvPr/>
        </p:nvSpPr>
        <p:spPr>
          <a:xfrm>
            <a:off x="216310" y="1146840"/>
            <a:ext cx="67233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词典</a:t>
            </a:r>
            <a:r>
              <a:rPr lang="en-US" altLang="zh-CN" sz="2800" dirty="0"/>
              <a:t>={</a:t>
            </a:r>
            <a:r>
              <a:rPr lang="zh-CN" altLang="en-US" sz="2800" dirty="0"/>
              <a:t>爱</a:t>
            </a:r>
            <a:r>
              <a:rPr lang="en-US" altLang="zh-CN" sz="2800" dirty="0"/>
              <a:t>(1), </a:t>
            </a:r>
            <a:r>
              <a:rPr lang="zh-CN" altLang="en-US" sz="2800" dirty="0"/>
              <a:t>机</a:t>
            </a:r>
            <a:r>
              <a:rPr lang="en-US" altLang="zh-CN" sz="2800" dirty="0"/>
              <a:t>(2), </a:t>
            </a:r>
            <a:r>
              <a:rPr lang="zh-CN" altLang="en-US" sz="2800" dirty="0"/>
              <a:t>器</a:t>
            </a:r>
            <a:r>
              <a:rPr lang="en-US" altLang="zh-CN" sz="2800" dirty="0"/>
              <a:t>(3), </a:t>
            </a:r>
            <a:r>
              <a:rPr lang="zh-CN" altLang="en-US" sz="2800" dirty="0"/>
              <a:t>我</a:t>
            </a:r>
            <a:r>
              <a:rPr lang="en-US" altLang="zh-CN" sz="2800" dirty="0"/>
              <a:t>(4), </a:t>
            </a:r>
            <a:r>
              <a:rPr lang="zh-CN" altLang="en-US" sz="2800" dirty="0"/>
              <a:t>习</a:t>
            </a:r>
            <a:r>
              <a:rPr lang="en-US" altLang="zh-CN" sz="2800" dirty="0"/>
              <a:t>(5), </a:t>
            </a:r>
            <a:r>
              <a:rPr lang="zh-CN" altLang="en-US" sz="2800" dirty="0"/>
              <a:t>学</a:t>
            </a:r>
            <a:r>
              <a:rPr lang="en-US" altLang="zh-CN" sz="2800" dirty="0"/>
              <a:t>(6)}</a:t>
            </a:r>
            <a:endParaRPr lang="zh-CN" altLang="en-US" sz="2800" dirty="0"/>
          </a:p>
        </p:txBody>
      </p:sp>
      <p:graphicFrame>
        <p:nvGraphicFramePr>
          <p:cNvPr id="80" name="表格 79">
            <a:extLst>
              <a:ext uri="{FF2B5EF4-FFF2-40B4-BE49-F238E27FC236}">
                <a16:creationId xmlns:a16="http://schemas.microsoft.com/office/drawing/2014/main" id="{333007D9-548F-42B1-82AB-A52FDFC049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60799"/>
              </p:ext>
            </p:extLst>
          </p:nvPr>
        </p:nvGraphicFramePr>
        <p:xfrm>
          <a:off x="1547090" y="1994598"/>
          <a:ext cx="8128002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2409790618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52739560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18143921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62073195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49311237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5908572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机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53961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AF4B553-4AC4-4BFD-BD2C-C114C76C47CD}"/>
                  </a:ext>
                </a:extLst>
              </p:cNvPr>
              <p:cNvSpPr txBox="1"/>
              <p:nvPr/>
            </p:nvSpPr>
            <p:spPr>
              <a:xfrm>
                <a:off x="1971966" y="2662246"/>
                <a:ext cx="454291" cy="20590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AF4B553-4AC4-4BFD-BD2C-C114C76C47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1966" y="2662246"/>
                <a:ext cx="454291" cy="205902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9" name="文本框 98">
                <a:extLst>
                  <a:ext uri="{FF2B5EF4-FFF2-40B4-BE49-F238E27FC236}">
                    <a16:creationId xmlns:a16="http://schemas.microsoft.com/office/drawing/2014/main" id="{B240D711-24AE-402D-ACEA-BF2D3068E1C0}"/>
                  </a:ext>
                </a:extLst>
              </p:cNvPr>
              <p:cNvSpPr txBox="1"/>
              <p:nvPr/>
            </p:nvSpPr>
            <p:spPr>
              <a:xfrm>
                <a:off x="3364809" y="2662246"/>
                <a:ext cx="454291" cy="20590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99" name="文本框 98">
                <a:extLst>
                  <a:ext uri="{FF2B5EF4-FFF2-40B4-BE49-F238E27FC236}">
                    <a16:creationId xmlns:a16="http://schemas.microsoft.com/office/drawing/2014/main" id="{B240D711-24AE-402D-ACEA-BF2D3068E1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4809" y="2662246"/>
                <a:ext cx="454291" cy="205902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0" name="文本框 99">
                <a:extLst>
                  <a:ext uri="{FF2B5EF4-FFF2-40B4-BE49-F238E27FC236}">
                    <a16:creationId xmlns:a16="http://schemas.microsoft.com/office/drawing/2014/main" id="{65232AF9-9F61-4E90-8749-032E0DA1158A}"/>
                  </a:ext>
                </a:extLst>
              </p:cNvPr>
              <p:cNvSpPr txBox="1"/>
              <p:nvPr/>
            </p:nvSpPr>
            <p:spPr>
              <a:xfrm>
                <a:off x="4757652" y="2662246"/>
                <a:ext cx="454291" cy="20590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00" name="文本框 99">
                <a:extLst>
                  <a:ext uri="{FF2B5EF4-FFF2-40B4-BE49-F238E27FC236}">
                    <a16:creationId xmlns:a16="http://schemas.microsoft.com/office/drawing/2014/main" id="{65232AF9-9F61-4E90-8749-032E0DA115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7652" y="2662246"/>
                <a:ext cx="454291" cy="205902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1" name="文本框 100">
                <a:extLst>
                  <a:ext uri="{FF2B5EF4-FFF2-40B4-BE49-F238E27FC236}">
                    <a16:creationId xmlns:a16="http://schemas.microsoft.com/office/drawing/2014/main" id="{20F98365-DC98-405C-87F9-65ED9D5B27AB}"/>
                  </a:ext>
                </a:extLst>
              </p:cNvPr>
              <p:cNvSpPr txBox="1"/>
              <p:nvPr/>
            </p:nvSpPr>
            <p:spPr>
              <a:xfrm>
                <a:off x="6150495" y="2662246"/>
                <a:ext cx="454291" cy="20590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01" name="文本框 100">
                <a:extLst>
                  <a:ext uri="{FF2B5EF4-FFF2-40B4-BE49-F238E27FC236}">
                    <a16:creationId xmlns:a16="http://schemas.microsoft.com/office/drawing/2014/main" id="{20F98365-DC98-405C-87F9-65ED9D5B27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0495" y="2662246"/>
                <a:ext cx="454291" cy="205902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2" name="文本框 101">
                <a:extLst>
                  <a:ext uri="{FF2B5EF4-FFF2-40B4-BE49-F238E27FC236}">
                    <a16:creationId xmlns:a16="http://schemas.microsoft.com/office/drawing/2014/main" id="{35002ECC-3121-419E-A127-EA5658A7E2CD}"/>
                  </a:ext>
                </a:extLst>
              </p:cNvPr>
              <p:cNvSpPr txBox="1"/>
              <p:nvPr/>
            </p:nvSpPr>
            <p:spPr>
              <a:xfrm>
                <a:off x="7543338" y="2662246"/>
                <a:ext cx="454291" cy="205665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02" name="文本框 101">
                <a:extLst>
                  <a:ext uri="{FF2B5EF4-FFF2-40B4-BE49-F238E27FC236}">
                    <a16:creationId xmlns:a16="http://schemas.microsoft.com/office/drawing/2014/main" id="{35002ECC-3121-419E-A127-EA5658A7E2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43338" y="2662246"/>
                <a:ext cx="454291" cy="205665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3" name="文本框 102">
                <a:extLst>
                  <a:ext uri="{FF2B5EF4-FFF2-40B4-BE49-F238E27FC236}">
                    <a16:creationId xmlns:a16="http://schemas.microsoft.com/office/drawing/2014/main" id="{66485057-5C95-4CEE-AA74-712ABDA0EB3A}"/>
                  </a:ext>
                </a:extLst>
              </p:cNvPr>
              <p:cNvSpPr txBox="1"/>
              <p:nvPr/>
            </p:nvSpPr>
            <p:spPr>
              <a:xfrm>
                <a:off x="8936182" y="2662246"/>
                <a:ext cx="454291" cy="20590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03" name="文本框 102">
                <a:extLst>
                  <a:ext uri="{FF2B5EF4-FFF2-40B4-BE49-F238E27FC236}">
                    <a16:creationId xmlns:a16="http://schemas.microsoft.com/office/drawing/2014/main" id="{66485057-5C95-4CEE-AA74-712ABDA0EB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36182" y="2662246"/>
                <a:ext cx="454291" cy="205902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本框 1">
            <a:extLst>
              <a:ext uri="{FF2B5EF4-FFF2-40B4-BE49-F238E27FC236}">
                <a16:creationId xmlns:a16="http://schemas.microsoft.com/office/drawing/2014/main" id="{61591DBC-C196-48E6-B1AD-417229F1C4A9}"/>
              </a:ext>
            </a:extLst>
          </p:cNvPr>
          <p:cNvSpPr txBox="1"/>
          <p:nvPr/>
        </p:nvSpPr>
        <p:spPr>
          <a:xfrm>
            <a:off x="238688" y="4978401"/>
            <a:ext cx="1171462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dirty="0">
                <a:ea typeface="KaiTi" panose="02010609060101010101" pitchFamily="49" charset="-122"/>
              </a:rPr>
              <a:t>这种特征表示方式被称为独热编码（</a:t>
            </a:r>
            <a:r>
              <a:rPr lang="en-US" altLang="zh-CN" sz="2400" dirty="0">
                <a:ea typeface="KaiTi" panose="02010609060101010101" pitchFamily="49" charset="-122"/>
              </a:rPr>
              <a:t>one-hot vector</a:t>
            </a:r>
            <a:r>
              <a:rPr lang="zh-CN" altLang="en-US" sz="2400" dirty="0">
                <a:ea typeface="KaiTi" panose="02010609060101010101" pitchFamily="49" charset="-122"/>
              </a:rPr>
              <a:t>）</a:t>
            </a:r>
            <a:endParaRPr lang="en-US" altLang="zh-CN" sz="2400" dirty="0">
              <a:ea typeface="KaiTi" panose="02010609060101010101" pitchFamily="49" charset="-122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dirty="0">
                <a:ea typeface="KaiTi" panose="02010609060101010101" pitchFamily="49" charset="-122"/>
              </a:rPr>
              <a:t>每个词的独热编码向量长度与词典中字的个数一样。如果词典很大，独热编码向量很长。</a:t>
            </a:r>
            <a:endParaRPr lang="en-US" altLang="zh-CN" sz="2400" dirty="0">
              <a:ea typeface="KaiT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ea typeface="KaiTi" panose="02010609060101010101" pitchFamily="49" charset="-122"/>
              </a:rPr>
              <a:t>独热编码向量绝大多数元素为</a:t>
            </a:r>
            <a:r>
              <a:rPr lang="en-US" altLang="zh-CN" sz="2400" dirty="0">
                <a:ea typeface="KaiTi" panose="02010609060101010101" pitchFamily="49" charset="-122"/>
              </a:rPr>
              <a:t>0</a:t>
            </a:r>
            <a:r>
              <a:rPr lang="zh-CN" altLang="en-US" sz="2400" dirty="0">
                <a:ea typeface="KaiTi" panose="02010609060101010101" pitchFamily="49" charset="-122"/>
              </a:rPr>
              <a:t>。</a:t>
            </a:r>
            <a:endParaRPr lang="en-US" altLang="zh-CN" sz="2400" dirty="0">
              <a:ea typeface="KaiTi" panose="02010609060101010101" pitchFamily="49" charset="-122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91E95872-97FB-4B1F-82CA-A1324A3AFBC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20775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文本框 80">
            <a:extLst>
              <a:ext uri="{FF2B5EF4-FFF2-40B4-BE49-F238E27FC236}">
                <a16:creationId xmlns:a16="http://schemas.microsoft.com/office/drawing/2014/main" id="{B2446102-AAC0-460B-8719-AAAD861D284A}"/>
              </a:ext>
            </a:extLst>
          </p:cNvPr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特征工程</a:t>
            </a:r>
            <a:endParaRPr lang="en-US" sz="3200" b="1" dirty="0">
              <a:solidFill>
                <a:srgbClr val="0A05DF"/>
              </a:solidFill>
            </a:endParaRPr>
          </a:p>
        </p:txBody>
      </p:sp>
      <p:graphicFrame>
        <p:nvGraphicFramePr>
          <p:cNvPr id="80" name="表格 79">
            <a:extLst>
              <a:ext uri="{FF2B5EF4-FFF2-40B4-BE49-F238E27FC236}">
                <a16:creationId xmlns:a16="http://schemas.microsoft.com/office/drawing/2014/main" id="{333007D9-548F-42B1-82AB-A52FDFC049E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47090" y="1492180"/>
          <a:ext cx="8128002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2409790618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52739560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18143921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62073195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49311237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5908572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机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53961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AF4B553-4AC4-4BFD-BD2C-C114C76C47CD}"/>
                  </a:ext>
                </a:extLst>
              </p:cNvPr>
              <p:cNvSpPr txBox="1"/>
              <p:nvPr/>
            </p:nvSpPr>
            <p:spPr>
              <a:xfrm>
                <a:off x="1971966" y="2159828"/>
                <a:ext cx="959943" cy="13606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.1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0.9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0.4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AF4B553-4AC4-4BFD-BD2C-C114C76C47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1966" y="2159828"/>
                <a:ext cx="959943" cy="136062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9" name="文本框 98">
                <a:extLst>
                  <a:ext uri="{FF2B5EF4-FFF2-40B4-BE49-F238E27FC236}">
                    <a16:creationId xmlns:a16="http://schemas.microsoft.com/office/drawing/2014/main" id="{B240D711-24AE-402D-ACEA-BF2D3068E1C0}"/>
                  </a:ext>
                </a:extLst>
              </p:cNvPr>
              <p:cNvSpPr txBox="1"/>
              <p:nvPr/>
            </p:nvSpPr>
            <p:spPr>
              <a:xfrm>
                <a:off x="3364809" y="2159828"/>
                <a:ext cx="959943" cy="13606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.3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0.4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99" name="文本框 98">
                <a:extLst>
                  <a:ext uri="{FF2B5EF4-FFF2-40B4-BE49-F238E27FC236}">
                    <a16:creationId xmlns:a16="http://schemas.microsoft.com/office/drawing/2014/main" id="{B240D711-24AE-402D-ACEA-BF2D3068E1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4809" y="2159828"/>
                <a:ext cx="959943" cy="136062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0" name="文本框 99">
                <a:extLst>
                  <a:ext uri="{FF2B5EF4-FFF2-40B4-BE49-F238E27FC236}">
                    <a16:creationId xmlns:a16="http://schemas.microsoft.com/office/drawing/2014/main" id="{65232AF9-9F61-4E90-8749-032E0DA1158A}"/>
                  </a:ext>
                </a:extLst>
              </p:cNvPr>
              <p:cNvSpPr txBox="1"/>
              <p:nvPr/>
            </p:nvSpPr>
            <p:spPr>
              <a:xfrm>
                <a:off x="4757652" y="2159828"/>
                <a:ext cx="959943" cy="13606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40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0.6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0.8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00" name="文本框 99">
                <a:extLst>
                  <a:ext uri="{FF2B5EF4-FFF2-40B4-BE49-F238E27FC236}">
                    <a16:creationId xmlns:a16="http://schemas.microsoft.com/office/drawing/2014/main" id="{65232AF9-9F61-4E90-8749-032E0DA115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7652" y="2159828"/>
                <a:ext cx="959943" cy="136062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1" name="文本框 100">
                <a:extLst>
                  <a:ext uri="{FF2B5EF4-FFF2-40B4-BE49-F238E27FC236}">
                    <a16:creationId xmlns:a16="http://schemas.microsoft.com/office/drawing/2014/main" id="{20F98365-DC98-405C-87F9-65ED9D5B27AB}"/>
                  </a:ext>
                </a:extLst>
              </p:cNvPr>
              <p:cNvSpPr txBox="1"/>
              <p:nvPr/>
            </p:nvSpPr>
            <p:spPr>
              <a:xfrm>
                <a:off x="6150495" y="2159828"/>
                <a:ext cx="959943" cy="13606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.9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0.7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0.9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01" name="文本框 100">
                <a:extLst>
                  <a:ext uri="{FF2B5EF4-FFF2-40B4-BE49-F238E27FC236}">
                    <a16:creationId xmlns:a16="http://schemas.microsoft.com/office/drawing/2014/main" id="{20F98365-DC98-405C-87F9-65ED9D5B27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0495" y="2159828"/>
                <a:ext cx="959943" cy="136062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2" name="文本框 101">
                <a:extLst>
                  <a:ext uri="{FF2B5EF4-FFF2-40B4-BE49-F238E27FC236}">
                    <a16:creationId xmlns:a16="http://schemas.microsoft.com/office/drawing/2014/main" id="{35002ECC-3121-419E-A127-EA5658A7E2CD}"/>
                  </a:ext>
                </a:extLst>
              </p:cNvPr>
              <p:cNvSpPr txBox="1"/>
              <p:nvPr/>
            </p:nvSpPr>
            <p:spPr>
              <a:xfrm>
                <a:off x="7543338" y="2159828"/>
                <a:ext cx="959943" cy="13606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.2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0.9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0.7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02" name="文本框 101">
                <a:extLst>
                  <a:ext uri="{FF2B5EF4-FFF2-40B4-BE49-F238E27FC236}">
                    <a16:creationId xmlns:a16="http://schemas.microsoft.com/office/drawing/2014/main" id="{35002ECC-3121-419E-A127-EA5658A7E2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43338" y="2159828"/>
                <a:ext cx="959943" cy="136062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3" name="文本框 102">
                <a:extLst>
                  <a:ext uri="{FF2B5EF4-FFF2-40B4-BE49-F238E27FC236}">
                    <a16:creationId xmlns:a16="http://schemas.microsoft.com/office/drawing/2014/main" id="{66485057-5C95-4CEE-AA74-712ABDA0EB3A}"/>
                  </a:ext>
                </a:extLst>
              </p:cNvPr>
              <p:cNvSpPr txBox="1"/>
              <p:nvPr/>
            </p:nvSpPr>
            <p:spPr>
              <a:xfrm>
                <a:off x="8936182" y="2159828"/>
                <a:ext cx="959943" cy="13606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.6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0.4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0.8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0.7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03" name="文本框 102">
                <a:extLst>
                  <a:ext uri="{FF2B5EF4-FFF2-40B4-BE49-F238E27FC236}">
                    <a16:creationId xmlns:a16="http://schemas.microsoft.com/office/drawing/2014/main" id="{66485057-5C95-4CEE-AA74-712ABDA0EB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36182" y="2159828"/>
                <a:ext cx="959943" cy="136062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本框 1">
            <a:extLst>
              <a:ext uri="{FF2B5EF4-FFF2-40B4-BE49-F238E27FC236}">
                <a16:creationId xmlns:a16="http://schemas.microsoft.com/office/drawing/2014/main" id="{61591DBC-C196-48E6-B1AD-417229F1C4A9}"/>
              </a:ext>
            </a:extLst>
          </p:cNvPr>
          <p:cNvSpPr txBox="1"/>
          <p:nvPr/>
        </p:nvSpPr>
        <p:spPr>
          <a:xfrm>
            <a:off x="314888" y="4231724"/>
            <a:ext cx="117146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dirty="0">
                <a:ea typeface="KaiTi" panose="02010609060101010101" pitchFamily="49" charset="-122"/>
              </a:rPr>
              <a:t>这种特征表示方式被称嵌入编码（</a:t>
            </a:r>
            <a:r>
              <a:rPr lang="en-US" altLang="zh-CN" sz="2400" dirty="0">
                <a:ea typeface="KaiTi" panose="02010609060101010101" pitchFamily="49" charset="-122"/>
              </a:rPr>
              <a:t>embedding vectors</a:t>
            </a:r>
            <a:r>
              <a:rPr lang="zh-CN" altLang="en-US" sz="2400" dirty="0">
                <a:ea typeface="KaiTi" panose="02010609060101010101" pitchFamily="49" charset="-122"/>
              </a:rPr>
              <a:t>）</a:t>
            </a:r>
            <a:endParaRPr lang="en-US" altLang="zh-CN" sz="2400" dirty="0">
              <a:ea typeface="KaiTi" panose="02010609060101010101" pitchFamily="49" charset="-122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C194134C-3276-49FE-AA9F-664BFFC37C2E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59150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文本框 80">
            <a:extLst>
              <a:ext uri="{FF2B5EF4-FFF2-40B4-BE49-F238E27FC236}">
                <a16:creationId xmlns:a16="http://schemas.microsoft.com/office/drawing/2014/main" id="{B2446102-AAC0-460B-8719-AAAD861D284A}"/>
              </a:ext>
            </a:extLst>
          </p:cNvPr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特征工程</a:t>
            </a:r>
            <a:endParaRPr lang="en-US" sz="3200" b="1" dirty="0">
              <a:solidFill>
                <a:srgbClr val="0A05DF"/>
              </a:solidFill>
            </a:endParaRPr>
          </a:p>
        </p:txBody>
      </p:sp>
      <p:graphicFrame>
        <p:nvGraphicFramePr>
          <p:cNvPr id="80" name="表格 79">
            <a:extLst>
              <a:ext uri="{FF2B5EF4-FFF2-40B4-BE49-F238E27FC236}">
                <a16:creationId xmlns:a16="http://schemas.microsoft.com/office/drawing/2014/main" id="{333007D9-548F-42B1-82AB-A52FDFC049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6181665"/>
              </p:ext>
            </p:extLst>
          </p:nvPr>
        </p:nvGraphicFramePr>
        <p:xfrm>
          <a:off x="1547090" y="1492180"/>
          <a:ext cx="8128002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2409790618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52739560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18143921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62073195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49311237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5908572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机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53961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AF4B553-4AC4-4BFD-BD2C-C114C76C47CD}"/>
                  </a:ext>
                </a:extLst>
              </p:cNvPr>
              <p:cNvSpPr txBox="1"/>
              <p:nvPr/>
            </p:nvSpPr>
            <p:spPr>
              <a:xfrm>
                <a:off x="1971966" y="2159828"/>
                <a:ext cx="959943" cy="13606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.1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0.9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0.4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AF4B553-4AC4-4BFD-BD2C-C114C76C47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1966" y="2159828"/>
                <a:ext cx="959943" cy="136062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9" name="文本框 98">
                <a:extLst>
                  <a:ext uri="{FF2B5EF4-FFF2-40B4-BE49-F238E27FC236}">
                    <a16:creationId xmlns:a16="http://schemas.microsoft.com/office/drawing/2014/main" id="{B240D711-24AE-402D-ACEA-BF2D3068E1C0}"/>
                  </a:ext>
                </a:extLst>
              </p:cNvPr>
              <p:cNvSpPr txBox="1"/>
              <p:nvPr/>
            </p:nvSpPr>
            <p:spPr>
              <a:xfrm>
                <a:off x="3364809" y="2159828"/>
                <a:ext cx="959943" cy="13606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.3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0.4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99" name="文本框 98">
                <a:extLst>
                  <a:ext uri="{FF2B5EF4-FFF2-40B4-BE49-F238E27FC236}">
                    <a16:creationId xmlns:a16="http://schemas.microsoft.com/office/drawing/2014/main" id="{B240D711-24AE-402D-ACEA-BF2D3068E1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4809" y="2159828"/>
                <a:ext cx="959943" cy="136062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0" name="文本框 99">
                <a:extLst>
                  <a:ext uri="{FF2B5EF4-FFF2-40B4-BE49-F238E27FC236}">
                    <a16:creationId xmlns:a16="http://schemas.microsoft.com/office/drawing/2014/main" id="{65232AF9-9F61-4E90-8749-032E0DA1158A}"/>
                  </a:ext>
                </a:extLst>
              </p:cNvPr>
              <p:cNvSpPr txBox="1"/>
              <p:nvPr/>
            </p:nvSpPr>
            <p:spPr>
              <a:xfrm>
                <a:off x="4757652" y="2159828"/>
                <a:ext cx="959943" cy="13606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40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0.6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0.8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00" name="文本框 99">
                <a:extLst>
                  <a:ext uri="{FF2B5EF4-FFF2-40B4-BE49-F238E27FC236}">
                    <a16:creationId xmlns:a16="http://schemas.microsoft.com/office/drawing/2014/main" id="{65232AF9-9F61-4E90-8749-032E0DA115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7652" y="2159828"/>
                <a:ext cx="959943" cy="136062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1" name="文本框 100">
                <a:extLst>
                  <a:ext uri="{FF2B5EF4-FFF2-40B4-BE49-F238E27FC236}">
                    <a16:creationId xmlns:a16="http://schemas.microsoft.com/office/drawing/2014/main" id="{20F98365-DC98-405C-87F9-65ED9D5B27AB}"/>
                  </a:ext>
                </a:extLst>
              </p:cNvPr>
              <p:cNvSpPr txBox="1"/>
              <p:nvPr/>
            </p:nvSpPr>
            <p:spPr>
              <a:xfrm>
                <a:off x="6150495" y="2159828"/>
                <a:ext cx="959943" cy="13606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.9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0.7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0.9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01" name="文本框 100">
                <a:extLst>
                  <a:ext uri="{FF2B5EF4-FFF2-40B4-BE49-F238E27FC236}">
                    <a16:creationId xmlns:a16="http://schemas.microsoft.com/office/drawing/2014/main" id="{20F98365-DC98-405C-87F9-65ED9D5B27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0495" y="2159828"/>
                <a:ext cx="959943" cy="136062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2" name="文本框 101">
                <a:extLst>
                  <a:ext uri="{FF2B5EF4-FFF2-40B4-BE49-F238E27FC236}">
                    <a16:creationId xmlns:a16="http://schemas.microsoft.com/office/drawing/2014/main" id="{35002ECC-3121-419E-A127-EA5658A7E2CD}"/>
                  </a:ext>
                </a:extLst>
              </p:cNvPr>
              <p:cNvSpPr txBox="1"/>
              <p:nvPr/>
            </p:nvSpPr>
            <p:spPr>
              <a:xfrm>
                <a:off x="7543338" y="2159828"/>
                <a:ext cx="959943" cy="13606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.2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0.9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0.7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02" name="文本框 101">
                <a:extLst>
                  <a:ext uri="{FF2B5EF4-FFF2-40B4-BE49-F238E27FC236}">
                    <a16:creationId xmlns:a16="http://schemas.microsoft.com/office/drawing/2014/main" id="{35002ECC-3121-419E-A127-EA5658A7E2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43338" y="2159828"/>
                <a:ext cx="959943" cy="136062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3" name="文本框 102">
                <a:extLst>
                  <a:ext uri="{FF2B5EF4-FFF2-40B4-BE49-F238E27FC236}">
                    <a16:creationId xmlns:a16="http://schemas.microsoft.com/office/drawing/2014/main" id="{66485057-5C95-4CEE-AA74-712ABDA0EB3A}"/>
                  </a:ext>
                </a:extLst>
              </p:cNvPr>
              <p:cNvSpPr txBox="1"/>
              <p:nvPr/>
            </p:nvSpPr>
            <p:spPr>
              <a:xfrm>
                <a:off x="8936182" y="2159828"/>
                <a:ext cx="959943" cy="13606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.6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0.4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0.8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0.7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103" name="文本框 102">
                <a:extLst>
                  <a:ext uri="{FF2B5EF4-FFF2-40B4-BE49-F238E27FC236}">
                    <a16:creationId xmlns:a16="http://schemas.microsoft.com/office/drawing/2014/main" id="{66485057-5C95-4CEE-AA74-712ABDA0EB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36182" y="2159828"/>
                <a:ext cx="959943" cy="136062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本框 1">
            <a:extLst>
              <a:ext uri="{FF2B5EF4-FFF2-40B4-BE49-F238E27FC236}">
                <a16:creationId xmlns:a16="http://schemas.microsoft.com/office/drawing/2014/main" id="{61591DBC-C196-48E6-B1AD-417229F1C4A9}"/>
              </a:ext>
            </a:extLst>
          </p:cNvPr>
          <p:cNvSpPr txBox="1"/>
          <p:nvPr/>
        </p:nvSpPr>
        <p:spPr>
          <a:xfrm>
            <a:off x="314888" y="4231724"/>
            <a:ext cx="1171462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dirty="0">
                <a:ea typeface="KaiTi" panose="02010609060101010101" pitchFamily="49" charset="-122"/>
              </a:rPr>
              <a:t>这种特征表示方式被称嵌入编码（</a:t>
            </a:r>
            <a:r>
              <a:rPr lang="en-US" altLang="zh-CN" sz="2400" dirty="0">
                <a:ea typeface="KaiTi" panose="02010609060101010101" pitchFamily="49" charset="-122"/>
              </a:rPr>
              <a:t>embedding vectors</a:t>
            </a:r>
            <a:r>
              <a:rPr lang="zh-CN" altLang="en-US" sz="2400" dirty="0">
                <a:ea typeface="KaiTi" panose="02010609060101010101" pitchFamily="49" charset="-122"/>
              </a:rPr>
              <a:t>）</a:t>
            </a:r>
            <a:endParaRPr lang="en-US" altLang="zh-CN" sz="2400" dirty="0">
              <a:ea typeface="KaiTi" panose="02010609060101010101" pitchFamily="49" charset="-122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dirty="0">
                <a:ea typeface="KaiTi" panose="02010609060101010101" pitchFamily="49" charset="-122"/>
              </a:rPr>
              <a:t>嵌入词向量绝大多数元素非零，因此也被称为分布式词向量（</a:t>
            </a:r>
            <a:r>
              <a:rPr lang="en-US" altLang="zh-CN" sz="2400" dirty="0">
                <a:ea typeface="KaiTi" panose="02010609060101010101" pitchFamily="49" charset="-122"/>
              </a:rPr>
              <a:t>distributed word embeddings</a:t>
            </a:r>
            <a:r>
              <a:rPr lang="zh-CN" altLang="en-US" sz="2400" dirty="0">
                <a:ea typeface="KaiTi" panose="02010609060101010101" pitchFamily="49" charset="-122"/>
              </a:rPr>
              <a:t>）</a:t>
            </a:r>
            <a:endParaRPr lang="en-US" altLang="zh-CN" sz="2400" dirty="0">
              <a:ea typeface="KaiTi" panose="02010609060101010101" pitchFamily="49" charset="-122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dirty="0">
                <a:ea typeface="KaiTi" panose="02010609060101010101" pitchFamily="49" charset="-122"/>
              </a:rPr>
              <a:t>一般使用海量文本训练神经网络模型得到嵌入词向量。</a:t>
            </a:r>
            <a:endParaRPr lang="en-US" altLang="zh-CN" sz="2400" dirty="0">
              <a:ea typeface="KaiTi" panose="02010609060101010101" pitchFamily="49" charset="-122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dirty="0">
                <a:ea typeface="KaiTi" panose="02010609060101010101" pitchFamily="49" charset="-122"/>
              </a:rPr>
              <a:t>嵌入词向量长度可控。</a:t>
            </a:r>
            <a:endParaRPr lang="en-US" altLang="zh-CN" sz="2400" dirty="0">
              <a:ea typeface="KaiTi" panose="02010609060101010101" pitchFamily="49" charset="-122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F59C67C6-BB54-4B97-85CD-BC35B2D4DD43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18187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文本框 80">
            <a:extLst>
              <a:ext uri="{FF2B5EF4-FFF2-40B4-BE49-F238E27FC236}">
                <a16:creationId xmlns:a16="http://schemas.microsoft.com/office/drawing/2014/main" id="{B2446102-AAC0-460B-8719-AAAD861D284A}"/>
              </a:ext>
            </a:extLst>
          </p:cNvPr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特征工程</a:t>
            </a:r>
            <a:endParaRPr lang="en-US" sz="3200" b="1" dirty="0">
              <a:solidFill>
                <a:srgbClr val="0A05DF"/>
              </a:solidFill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7775CFCB-82FF-4C2C-8924-26B97FBFDE93}"/>
              </a:ext>
            </a:extLst>
          </p:cNvPr>
          <p:cNvSpPr/>
          <p:nvPr/>
        </p:nvSpPr>
        <p:spPr>
          <a:xfrm>
            <a:off x="7913633" y="4310743"/>
            <a:ext cx="422031" cy="442127"/>
          </a:xfrm>
          <a:prstGeom prst="roundRect">
            <a:avLst/>
          </a:prstGeom>
          <a:solidFill>
            <a:srgbClr val="FFFF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827C1713-4808-4C31-B3E4-2E901BF39CD9}"/>
              </a:ext>
            </a:extLst>
          </p:cNvPr>
          <p:cNvSpPr/>
          <p:nvPr/>
        </p:nvSpPr>
        <p:spPr>
          <a:xfrm>
            <a:off x="3323770" y="4310743"/>
            <a:ext cx="954598" cy="442127"/>
          </a:xfrm>
          <a:prstGeom prst="roundRect">
            <a:avLst/>
          </a:prstGeom>
          <a:solidFill>
            <a:srgbClr val="FFFF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CF2DD38E-630E-4FDA-A47E-94BDB94EB3E2}"/>
              </a:ext>
            </a:extLst>
          </p:cNvPr>
          <p:cNvSpPr/>
          <p:nvPr/>
        </p:nvSpPr>
        <p:spPr>
          <a:xfrm>
            <a:off x="7814824" y="4858208"/>
            <a:ext cx="520840" cy="442127"/>
          </a:xfrm>
          <a:prstGeom prst="roundRect">
            <a:avLst/>
          </a:prstGeom>
          <a:solidFill>
            <a:srgbClr val="FFFF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68DE34F5-B9EB-4CD3-A49A-6925D469F9D0}"/>
              </a:ext>
            </a:extLst>
          </p:cNvPr>
          <p:cNvSpPr/>
          <p:nvPr/>
        </p:nvSpPr>
        <p:spPr>
          <a:xfrm>
            <a:off x="5739840" y="4868256"/>
            <a:ext cx="791589" cy="442127"/>
          </a:xfrm>
          <a:prstGeom prst="roundRect">
            <a:avLst/>
          </a:prstGeom>
          <a:solidFill>
            <a:srgbClr val="FFFF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4FD59F1A-83D4-43DF-ABFC-690C0E6C28CB}"/>
              </a:ext>
            </a:extLst>
          </p:cNvPr>
          <p:cNvSpPr/>
          <p:nvPr/>
        </p:nvSpPr>
        <p:spPr>
          <a:xfrm>
            <a:off x="5802920" y="5428884"/>
            <a:ext cx="422031" cy="442127"/>
          </a:xfrm>
          <a:prstGeom prst="roundRect">
            <a:avLst/>
          </a:prstGeom>
          <a:solidFill>
            <a:srgbClr val="FFFF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328F96AC-1225-43F7-B7FA-0A5220119171}"/>
              </a:ext>
            </a:extLst>
          </p:cNvPr>
          <p:cNvSpPr/>
          <p:nvPr/>
        </p:nvSpPr>
        <p:spPr>
          <a:xfrm>
            <a:off x="3323770" y="5436668"/>
            <a:ext cx="836248" cy="442127"/>
          </a:xfrm>
          <a:prstGeom prst="roundRect">
            <a:avLst/>
          </a:prstGeom>
          <a:solidFill>
            <a:srgbClr val="FFFF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1DF7A80A-E7FA-4C00-8AC2-C534EB987545}"/>
              </a:ext>
            </a:extLst>
          </p:cNvPr>
          <p:cNvSpPr/>
          <p:nvPr/>
        </p:nvSpPr>
        <p:spPr>
          <a:xfrm>
            <a:off x="5798453" y="5995739"/>
            <a:ext cx="422031" cy="442127"/>
          </a:xfrm>
          <a:prstGeom prst="roundRect">
            <a:avLst/>
          </a:prstGeom>
          <a:solidFill>
            <a:srgbClr val="FFFF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06AA9A3E-0EA3-4AFD-955B-70AD8B6DF29C}"/>
              </a:ext>
            </a:extLst>
          </p:cNvPr>
          <p:cNvSpPr/>
          <p:nvPr/>
        </p:nvSpPr>
        <p:spPr>
          <a:xfrm>
            <a:off x="3323770" y="6001601"/>
            <a:ext cx="836248" cy="442127"/>
          </a:xfrm>
          <a:prstGeom prst="roundRect">
            <a:avLst/>
          </a:prstGeom>
          <a:solidFill>
            <a:srgbClr val="FFFF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BE1192ED-8753-4D8A-9247-0804F6C3C331}"/>
                  </a:ext>
                </a:extLst>
              </p:cNvPr>
              <p:cNvSpPr txBox="1"/>
              <p:nvPr/>
            </p:nvSpPr>
            <p:spPr>
              <a:xfrm>
                <a:off x="-1" y="927186"/>
                <a:ext cx="11967587" cy="56477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Aft>
                    <a:spcPts val="600"/>
                  </a:spcAft>
                </a:pPr>
                <a:r>
                  <a:rPr lang="en-US" altLang="zh-CN" sz="2800" dirty="0"/>
                  <a:t>V(king) – V(queen)  </a:t>
                </a:r>
                <a14:m>
                  <m:oMath xmlns:m="http://schemas.openxmlformats.org/officeDocument/2006/math">
                    <m:r>
                      <a:rPr lang="en-US" altLang="zh-CN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altLang="zh-CN" sz="2800" dirty="0"/>
                  <a:t> V(man) – V(woman)</a:t>
                </a:r>
              </a:p>
              <a:p>
                <a:pPr algn="ctr">
                  <a:spcAft>
                    <a:spcPts val="600"/>
                  </a:spcAft>
                </a:pPr>
                <a:r>
                  <a:rPr lang="en-US" altLang="zh-CN" sz="2800" dirty="0"/>
                  <a:t>V(father) – V(mother) </a:t>
                </a:r>
                <a14:m>
                  <m:oMath xmlns:m="http://schemas.openxmlformats.org/officeDocument/2006/math">
                    <m:r>
                      <a:rPr lang="en-US" altLang="zh-CN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altLang="zh-CN" sz="2800" dirty="0"/>
                  <a:t> V(man) – V(woman)</a:t>
                </a:r>
              </a:p>
              <a:p>
                <a:pPr algn="ctr">
                  <a:spcAft>
                    <a:spcPts val="600"/>
                  </a:spcAft>
                </a:pPr>
                <a:r>
                  <a:rPr lang="en-US" altLang="zh-CN" sz="2800" dirty="0"/>
                  <a:t>V(uncle) – V(aunt) </a:t>
                </a:r>
                <a14:m>
                  <m:oMath xmlns:m="http://schemas.openxmlformats.org/officeDocument/2006/math">
                    <m:r>
                      <a:rPr lang="en-US" altLang="zh-CN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altLang="zh-CN" sz="2800" dirty="0"/>
                  <a:t> V(man) – V(woman)</a:t>
                </a:r>
              </a:p>
              <a:p>
                <a:pPr algn="ctr">
                  <a:spcAft>
                    <a:spcPts val="600"/>
                  </a:spcAft>
                </a:pPr>
                <a:r>
                  <a:rPr lang="en-US" altLang="zh-CN" sz="2800" dirty="0"/>
                  <a:t>V(China) – V(France) </a:t>
                </a:r>
                <a14:m>
                  <m:oMath xmlns:m="http://schemas.openxmlformats.org/officeDocument/2006/math">
                    <m:r>
                      <a:rPr lang="en-US" altLang="zh-CN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altLang="zh-CN" sz="2800" dirty="0"/>
                  <a:t> V(Beijing) – V(Paris)</a:t>
                </a:r>
              </a:p>
              <a:p>
                <a:pPr algn="ctr">
                  <a:spcAft>
                    <a:spcPts val="600"/>
                  </a:spcAft>
                </a:pPr>
                <a:r>
                  <a:rPr lang="en-US" altLang="zh-CN" sz="2800" dirty="0"/>
                  <a:t>V(doctor) – V(nurse) </a:t>
                </a:r>
                <a14:m>
                  <m:oMath xmlns:m="http://schemas.openxmlformats.org/officeDocument/2006/math">
                    <m:r>
                      <a:rPr lang="en-US" altLang="zh-CN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zh-CN" altLang="en-US" sz="2800" dirty="0"/>
                  <a:t> </a:t>
                </a:r>
                <a:r>
                  <a:rPr lang="en-US" altLang="zh-CN" sz="2800" dirty="0"/>
                  <a:t>V(man) – V(woman)</a:t>
                </a:r>
              </a:p>
              <a:p>
                <a:pPr algn="ctr"/>
                <a:r>
                  <a:rPr lang="en-US" altLang="zh-CN" sz="2800" dirty="0"/>
                  <a:t>V(pilot) – V(flight attendant) </a:t>
                </a:r>
                <a14:m>
                  <m:oMath xmlns:m="http://schemas.openxmlformats.org/officeDocument/2006/math">
                    <m:r>
                      <a:rPr lang="en-US" altLang="zh-CN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zh-CN" altLang="en-US" sz="2800" dirty="0"/>
                  <a:t> </a:t>
                </a:r>
                <a:r>
                  <a:rPr lang="en-US" altLang="zh-CN" sz="2800" dirty="0"/>
                  <a:t>V(man) – V(woman)</a:t>
                </a:r>
              </a:p>
              <a:p>
                <a:pPr algn="ctr"/>
                <a:endParaRPr lang="en-US" altLang="zh-CN" sz="2800" dirty="0"/>
              </a:p>
              <a:p>
                <a:pPr algn="ctr">
                  <a:spcAft>
                    <a:spcPts val="600"/>
                  </a:spcAft>
                </a:pPr>
                <a:r>
                  <a:rPr lang="en-US" altLang="zh-CN" sz="2800" dirty="0"/>
                  <a:t>The doctor asked the nurse to wash his hands</a:t>
                </a:r>
              </a:p>
              <a:p>
                <a:pPr algn="ctr">
                  <a:spcAft>
                    <a:spcPts val="1200"/>
                  </a:spcAft>
                </a:pPr>
                <a:r>
                  <a:rPr lang="en-US" altLang="zh-CN" sz="2800" dirty="0"/>
                  <a:t>The doctor asked the nurse to wash her hands.</a:t>
                </a:r>
              </a:p>
              <a:p>
                <a:pPr algn="ctr">
                  <a:spcAft>
                    <a:spcPts val="600"/>
                  </a:spcAft>
                </a:pPr>
                <a:r>
                  <a:rPr lang="zh-CN" altLang="en-US" sz="3200" dirty="0"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大夫让护士把他的帽子带好。</a:t>
                </a:r>
                <a:endParaRPr lang="en-US" altLang="zh-CN" sz="3200" dirty="0">
                  <a:latin typeface="华文楷体" panose="02010600040101010101" pitchFamily="2" charset="-122"/>
                  <a:ea typeface="华文楷体" panose="02010600040101010101" pitchFamily="2" charset="-122"/>
                </a:endParaRPr>
              </a:p>
              <a:p>
                <a:pPr algn="ctr"/>
                <a:r>
                  <a:rPr lang="zh-CN" altLang="en-US" sz="3200" dirty="0"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大夫让护士把她的帽子带好。</a:t>
                </a: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BE1192ED-8753-4D8A-9247-0804F6C3C3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" y="927186"/>
                <a:ext cx="11967587" cy="5647700"/>
              </a:xfrm>
              <a:prstGeom prst="rect">
                <a:avLst/>
              </a:prstGeom>
              <a:blipFill>
                <a:blip r:embed="rId2"/>
                <a:stretch>
                  <a:fillRect t="-971" b="-24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5AAE454A-7876-4BF4-BE11-9F7539528274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7589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对角圆角 5">
            <a:extLst>
              <a:ext uri="{FF2B5EF4-FFF2-40B4-BE49-F238E27FC236}">
                <a16:creationId xmlns:a16="http://schemas.microsoft.com/office/drawing/2014/main" id="{70CE660A-36DB-4D35-92D2-C06ACD9B0102}"/>
              </a:ext>
            </a:extLst>
          </p:cNvPr>
          <p:cNvSpPr/>
          <p:nvPr/>
        </p:nvSpPr>
        <p:spPr>
          <a:xfrm>
            <a:off x="621008" y="1519875"/>
            <a:ext cx="6400800" cy="540000"/>
          </a:xfrm>
          <a:prstGeom prst="round2DiagRect">
            <a:avLst/>
          </a:prstGeom>
          <a:solidFill>
            <a:srgbClr val="6C8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A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数据预处理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1008" y="1390871"/>
            <a:ext cx="11301490" cy="2109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数据预处理</a:t>
            </a:r>
            <a:endParaRPr lang="en-CA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特征工程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模型评价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DF88B2E-251A-48AA-86AF-33B6DA36162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5543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E32FF46-7BD4-4978-BDFB-7280C395DCCB}"/>
              </a:ext>
            </a:extLst>
          </p:cNvPr>
          <p:cNvSpPr txBox="1"/>
          <p:nvPr/>
        </p:nvSpPr>
        <p:spPr>
          <a:xfrm>
            <a:off x="216309" y="1187380"/>
            <a:ext cx="11597000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3200" b="1" dirty="0">
                <a:ea typeface="微软雅黑" panose="020B0503020204020204" pitchFamily="34" charset="-122"/>
              </a:rPr>
              <a:t>特征选择</a:t>
            </a:r>
            <a:r>
              <a:rPr lang="en-US" altLang="zh-CN" sz="3200" dirty="0">
                <a:ea typeface="微软雅黑" panose="020B0503020204020204" pitchFamily="34" charset="-122"/>
              </a:rPr>
              <a:t>(feature selection)</a:t>
            </a:r>
          </a:p>
          <a:p>
            <a:pPr marL="800100" lvl="1" indent="-342900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800" dirty="0">
                <a:ea typeface="KaiTi" panose="02010609060101010101" pitchFamily="49" charset="-122"/>
              </a:rPr>
              <a:t>滤波器法</a:t>
            </a:r>
            <a:r>
              <a:rPr lang="en-US" altLang="zh-CN" sz="2800" dirty="0">
                <a:ea typeface="KaiTi" panose="02010609060101010101" pitchFamily="49" charset="-122"/>
              </a:rPr>
              <a:t>(filter method)</a:t>
            </a:r>
            <a:r>
              <a:rPr lang="zh-CN" altLang="en-US" sz="2800" dirty="0">
                <a:ea typeface="KaiTi" panose="02010609060101010101" pitchFamily="49" charset="-122"/>
              </a:rPr>
              <a:t>：仅利用数据，不利用分类器。</a:t>
            </a:r>
            <a:endParaRPr lang="en-US" altLang="zh-CN" sz="2800" dirty="0">
              <a:ea typeface="KaiTi" panose="02010609060101010101" pitchFamily="49" charset="-122"/>
            </a:endParaRP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800" dirty="0">
                <a:ea typeface="KaiTi" panose="02010609060101010101" pitchFamily="49" charset="-122"/>
              </a:rPr>
              <a:t>包装法</a:t>
            </a:r>
            <a:r>
              <a:rPr lang="en-US" altLang="zh-CN" sz="2800" dirty="0">
                <a:ea typeface="KaiTi" panose="02010609060101010101" pitchFamily="49" charset="-122"/>
              </a:rPr>
              <a:t>(wrapper method)</a:t>
            </a:r>
            <a:r>
              <a:rPr lang="zh-CN" altLang="en-US" sz="2800" dirty="0">
                <a:ea typeface="KaiTi" panose="02010609060101010101" pitchFamily="49" charset="-122"/>
              </a:rPr>
              <a:t>：选择特征的子集，训练分类器。</a:t>
            </a:r>
            <a:endParaRPr lang="en-US" altLang="zh-CN" sz="2800" dirty="0">
              <a:ea typeface="KaiTi" panose="02010609060101010101" pitchFamily="49" charset="-122"/>
            </a:endParaRPr>
          </a:p>
          <a:p>
            <a:pPr marL="800100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800" dirty="0">
                <a:ea typeface="KaiTi" panose="02010609060101010101" pitchFamily="49" charset="-122"/>
              </a:rPr>
              <a:t>嵌入法</a:t>
            </a:r>
            <a:r>
              <a:rPr lang="en-US" altLang="zh-CN" sz="2800" dirty="0">
                <a:ea typeface="KaiTi" panose="02010609060101010101" pitchFamily="49" charset="-122"/>
              </a:rPr>
              <a:t>(embedding method)</a:t>
            </a:r>
            <a:r>
              <a:rPr lang="zh-CN" altLang="en-US" sz="2800" dirty="0">
                <a:ea typeface="KaiTi" panose="02010609060101010101" pitchFamily="49" charset="-122"/>
              </a:rPr>
              <a:t>：更改损失函数，使其具有特征选择性。</a:t>
            </a:r>
            <a:endParaRPr lang="en-US" altLang="zh-CN" sz="2800" dirty="0">
              <a:ea typeface="KaiTi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CN" sz="3200" dirty="0">
              <a:ea typeface="KaiTi" panose="02010609060101010101" pitchFamily="49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3200" b="1" dirty="0">
                <a:ea typeface="微软雅黑" panose="020B0503020204020204" pitchFamily="34" charset="-122"/>
              </a:rPr>
              <a:t>特征提取</a:t>
            </a:r>
            <a:r>
              <a:rPr lang="en-US" altLang="zh-CN" sz="3200" dirty="0">
                <a:ea typeface="微软雅黑" panose="020B0503020204020204" pitchFamily="34" charset="-122"/>
              </a:rPr>
              <a:t>(feature extraction)</a:t>
            </a:r>
          </a:p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 sz="2800" dirty="0">
                <a:ea typeface="KaiTi" panose="02010609060101010101" pitchFamily="49" charset="-122"/>
              </a:rPr>
              <a:t>从已有特征创造出新的特征</a:t>
            </a:r>
            <a:endParaRPr lang="en-US" altLang="zh-CN" sz="2800" dirty="0">
              <a:ea typeface="KaiTi" panose="02010609060101010101" pitchFamily="49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1DB9C21-B034-4EFD-975C-E6562AEC0D4B}"/>
              </a:ext>
            </a:extLst>
          </p:cNvPr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特征工程</a:t>
            </a:r>
            <a:endParaRPr lang="en-US" sz="3200" b="1" dirty="0">
              <a:solidFill>
                <a:srgbClr val="0A05DF"/>
              </a:solidFill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64C5D95E-C20D-46BA-B655-633F6E4F1542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5958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对角圆角 5">
            <a:extLst>
              <a:ext uri="{FF2B5EF4-FFF2-40B4-BE49-F238E27FC236}">
                <a16:creationId xmlns:a16="http://schemas.microsoft.com/office/drawing/2014/main" id="{70CE660A-36DB-4D35-92D2-C06ACD9B0102}"/>
              </a:ext>
            </a:extLst>
          </p:cNvPr>
          <p:cNvSpPr/>
          <p:nvPr/>
        </p:nvSpPr>
        <p:spPr>
          <a:xfrm>
            <a:off x="619923" y="2907662"/>
            <a:ext cx="6400800" cy="540000"/>
          </a:xfrm>
          <a:prstGeom prst="round2DiagRect">
            <a:avLst/>
          </a:prstGeom>
          <a:solidFill>
            <a:srgbClr val="6C8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A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9911" y="65112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3200" b="1" dirty="0">
                <a:solidFill>
                  <a:srgbClr val="0A05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模型评价</a:t>
            </a:r>
            <a:endParaRPr lang="en-US" altLang="zh-CN" sz="3200" b="1" dirty="0">
              <a:solidFill>
                <a:srgbClr val="0A05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19923" y="1385213"/>
            <a:ext cx="11301490" cy="2109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数据预处理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特征工程</a:t>
            </a:r>
            <a:endParaRPr lang="en-CA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模型评价</a:t>
            </a:r>
            <a:endParaRPr lang="en-CA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DF88B2E-251A-48AA-86AF-33B6DA36162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88621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7474234" y="5922483"/>
            <a:ext cx="471776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/>
              <a:t>二分类问题的混淆矩阵</a:t>
            </a:r>
            <a:r>
              <a:rPr lang="en-US" altLang="zh-CN" sz="2000" b="1" dirty="0"/>
              <a:t>(confusion matrix)</a:t>
            </a:r>
            <a:endParaRPr lang="en-US" sz="2000" b="1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C0EE9226-5E15-4FDE-B60B-9581AD318A85}"/>
              </a:ext>
            </a:extLst>
          </p:cNvPr>
          <p:cNvGrpSpPr/>
          <p:nvPr/>
        </p:nvGrpSpPr>
        <p:grpSpPr>
          <a:xfrm>
            <a:off x="7622734" y="1628910"/>
            <a:ext cx="4205962" cy="3998161"/>
            <a:chOff x="6599346" y="1855641"/>
            <a:chExt cx="4205962" cy="3998161"/>
          </a:xfrm>
        </p:grpSpPr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D4B06BDA-8BBA-418B-94D5-16C9F3D2C419}"/>
                </a:ext>
              </a:extLst>
            </p:cNvPr>
            <p:cNvCxnSpPr>
              <a:cxnSpLocks/>
            </p:cNvCxnSpPr>
            <p:nvPr/>
          </p:nvCxnSpPr>
          <p:spPr>
            <a:xfrm>
              <a:off x="9968781" y="2303291"/>
              <a:ext cx="0" cy="3530254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44947500-F1E2-46B2-A554-969036ED05A8}"/>
                </a:ext>
              </a:extLst>
            </p:cNvPr>
            <p:cNvSpPr/>
            <p:nvPr/>
          </p:nvSpPr>
          <p:spPr>
            <a:xfrm>
              <a:off x="7376160" y="2541968"/>
              <a:ext cx="1680070" cy="1621108"/>
            </a:xfrm>
            <a:prstGeom prst="rect">
              <a:avLst/>
            </a:prstGeom>
            <a:solidFill>
              <a:srgbClr val="A8EFC6"/>
            </a:solidFill>
            <a:ln cap="flat">
              <a:solidFill>
                <a:srgbClr val="A8EFC6">
                  <a:alpha val="97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>
                  <a:solidFill>
                    <a:schemeClr val="tx1"/>
                  </a:solidFill>
                </a:rPr>
                <a:t>TP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E04AB5F3-2C62-4F56-96D7-DA7703B4FA3B}"/>
                </a:ext>
              </a:extLst>
            </p:cNvPr>
            <p:cNvSpPr/>
            <p:nvPr/>
          </p:nvSpPr>
          <p:spPr>
            <a:xfrm>
              <a:off x="9125238" y="4232694"/>
              <a:ext cx="1680070" cy="1621108"/>
            </a:xfrm>
            <a:prstGeom prst="rect">
              <a:avLst/>
            </a:prstGeom>
            <a:solidFill>
              <a:srgbClr val="A8EFC6"/>
            </a:solidFill>
            <a:ln cap="flat">
              <a:solidFill>
                <a:srgbClr val="A8EFC6">
                  <a:alpha val="97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tx1"/>
                  </a:solidFill>
                </a:rPr>
                <a:t>TN</a:t>
              </a:r>
              <a:endParaRPr lang="zh-CN" alt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D84DAB02-7D4B-4B0E-B717-BC11BA963A72}"/>
                </a:ext>
              </a:extLst>
            </p:cNvPr>
            <p:cNvSpPr/>
            <p:nvPr/>
          </p:nvSpPr>
          <p:spPr>
            <a:xfrm>
              <a:off x="9125238" y="2541968"/>
              <a:ext cx="1680070" cy="1621108"/>
            </a:xfrm>
            <a:prstGeom prst="rect">
              <a:avLst/>
            </a:prstGeom>
            <a:solidFill>
              <a:srgbClr val="F3C0C0"/>
            </a:solidFill>
            <a:ln cap="flat">
              <a:solidFill>
                <a:srgbClr val="F3C0C0">
                  <a:alpha val="97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>
                  <a:solidFill>
                    <a:schemeClr val="tx1"/>
                  </a:solidFill>
                </a:rPr>
                <a:t>FP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CBC66C1C-DEB1-4BDA-8C74-BB18154F4C93}"/>
                </a:ext>
              </a:extLst>
            </p:cNvPr>
            <p:cNvSpPr/>
            <p:nvPr/>
          </p:nvSpPr>
          <p:spPr>
            <a:xfrm>
              <a:off x="7376160" y="4232694"/>
              <a:ext cx="1680070" cy="1621108"/>
            </a:xfrm>
            <a:prstGeom prst="rect">
              <a:avLst/>
            </a:prstGeom>
            <a:solidFill>
              <a:srgbClr val="F3C0C0"/>
            </a:solidFill>
            <a:ln cap="flat">
              <a:solidFill>
                <a:srgbClr val="F3C0C0">
                  <a:alpha val="97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tx1"/>
                  </a:solidFill>
                </a:rPr>
                <a:t>FN</a:t>
              </a:r>
              <a:endParaRPr lang="zh-CN" alt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594D3E06-77FA-425F-AD02-614378977D18}"/>
                </a:ext>
              </a:extLst>
            </p:cNvPr>
            <p:cNvSpPr txBox="1"/>
            <p:nvPr/>
          </p:nvSpPr>
          <p:spPr>
            <a:xfrm>
              <a:off x="7740354" y="2205155"/>
              <a:ext cx="10967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/>
                <a:t>正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1C4E323E-1064-4966-BD07-2CF1730CC047}"/>
                </a:ext>
              </a:extLst>
            </p:cNvPr>
            <p:cNvSpPr txBox="1"/>
            <p:nvPr/>
          </p:nvSpPr>
          <p:spPr>
            <a:xfrm>
              <a:off x="9328284" y="2205155"/>
              <a:ext cx="12468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/>
                <a:t>负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CDB81B6E-2E2D-4229-B81C-1E189FEEAF92}"/>
                </a:ext>
              </a:extLst>
            </p:cNvPr>
            <p:cNvSpPr txBox="1"/>
            <p:nvPr/>
          </p:nvSpPr>
          <p:spPr>
            <a:xfrm rot="16200000">
              <a:off x="6638804" y="3167855"/>
              <a:ext cx="11767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/>
                <a:t>正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38CA4720-FE7E-408F-BA2F-7FF16953585F}"/>
                </a:ext>
              </a:extLst>
            </p:cNvPr>
            <p:cNvSpPr txBox="1"/>
            <p:nvPr/>
          </p:nvSpPr>
          <p:spPr>
            <a:xfrm rot="16200000">
              <a:off x="6558266" y="4858580"/>
              <a:ext cx="13378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/>
                <a:t>负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15A7BE6F-A06E-45F5-B5E3-0E8765DF4E32}"/>
                </a:ext>
              </a:extLst>
            </p:cNvPr>
            <p:cNvSpPr txBox="1"/>
            <p:nvPr/>
          </p:nvSpPr>
          <p:spPr>
            <a:xfrm>
              <a:off x="8381627" y="1855641"/>
              <a:ext cx="14221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b="1" dirty="0"/>
                <a:t>真实类别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C52F928-4176-4D8A-BFE7-751466F6170F}"/>
                </a:ext>
              </a:extLst>
            </p:cNvPr>
            <p:cNvSpPr txBox="1"/>
            <p:nvPr/>
          </p:nvSpPr>
          <p:spPr>
            <a:xfrm rot="16200000">
              <a:off x="6119086" y="4001863"/>
              <a:ext cx="14221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b="1" dirty="0"/>
                <a:t>预测类别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F0C3D00E-8C00-47D6-9E7D-7BBCDD8C1698}"/>
              </a:ext>
            </a:extLst>
          </p:cNvPr>
          <p:cNvSpPr txBox="1"/>
          <p:nvPr/>
        </p:nvSpPr>
        <p:spPr>
          <a:xfrm>
            <a:off x="593492" y="1090391"/>
            <a:ext cx="6110968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ea typeface="KaiTi" panose="02010609060101010101" pitchFamily="49" charset="-122"/>
              </a:rPr>
              <a:t>TP</a:t>
            </a:r>
            <a:r>
              <a:rPr lang="en-US" altLang="zh-CN" sz="2800" dirty="0">
                <a:ea typeface="KaiTi" panose="02010609060101010101" pitchFamily="49" charset="-122"/>
              </a:rPr>
              <a:t>: true positive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800" dirty="0">
                <a:ea typeface="KaiTi" panose="02010609060101010101" pitchFamily="49" charset="-122"/>
              </a:rPr>
              <a:t>真实类别为正，预测类别均为正</a:t>
            </a:r>
            <a:r>
              <a:rPr lang="en-US" altLang="zh-CN" sz="2800" dirty="0">
                <a:ea typeface="KaiTi" panose="02010609060101010101" pitchFamily="49" charset="-122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800" dirty="0">
              <a:ea typeface="KaiTi" panose="02010609060101010101" pitchFamily="49" charset="-122"/>
            </a:endParaRPr>
          </a:p>
          <a:p>
            <a:r>
              <a:rPr lang="en-US" altLang="zh-CN" sz="2800" b="1" dirty="0">
                <a:ea typeface="KaiTi" panose="02010609060101010101" pitchFamily="49" charset="-122"/>
              </a:rPr>
              <a:t>FP</a:t>
            </a:r>
            <a:r>
              <a:rPr lang="en-US" altLang="zh-CN" sz="2800" dirty="0">
                <a:ea typeface="KaiTi" panose="02010609060101010101" pitchFamily="49" charset="-122"/>
              </a:rPr>
              <a:t>: false positive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800" dirty="0">
                <a:ea typeface="KaiTi" panose="02010609060101010101" pitchFamily="49" charset="-122"/>
              </a:rPr>
              <a:t>真实类别为负，预测类别为正</a:t>
            </a:r>
            <a:endParaRPr lang="en-US" altLang="zh-CN" sz="2800" dirty="0">
              <a:ea typeface="KaiTi" panose="02010609060101010101" pitchFamily="49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800" dirty="0">
              <a:ea typeface="KaiTi" panose="02010609060101010101" pitchFamily="49" charset="-122"/>
            </a:endParaRPr>
          </a:p>
          <a:p>
            <a:r>
              <a:rPr lang="en-US" altLang="zh-CN" sz="2800" b="1" dirty="0">
                <a:ea typeface="KaiTi" panose="02010609060101010101" pitchFamily="49" charset="-122"/>
              </a:rPr>
              <a:t>FN</a:t>
            </a:r>
            <a:r>
              <a:rPr lang="en-US" altLang="zh-CN" sz="2800" dirty="0">
                <a:ea typeface="KaiTi" panose="02010609060101010101" pitchFamily="49" charset="-122"/>
              </a:rPr>
              <a:t>: false negative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800" dirty="0">
                <a:ea typeface="KaiTi" panose="02010609060101010101" pitchFamily="49" charset="-122"/>
              </a:rPr>
              <a:t>真实类别为正，预测类别为负</a:t>
            </a:r>
            <a:endParaRPr lang="en-US" altLang="zh-CN" sz="2800" dirty="0">
              <a:ea typeface="KaiTi" panose="02010609060101010101" pitchFamily="49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800" dirty="0">
              <a:ea typeface="KaiTi" panose="02010609060101010101" pitchFamily="49" charset="-122"/>
            </a:endParaRPr>
          </a:p>
          <a:p>
            <a:r>
              <a:rPr lang="en-US" altLang="zh-CN" sz="2800" b="1" dirty="0">
                <a:ea typeface="KaiTi" panose="02010609060101010101" pitchFamily="49" charset="-122"/>
              </a:rPr>
              <a:t>TN</a:t>
            </a:r>
            <a:r>
              <a:rPr lang="en-US" altLang="zh-CN" sz="2800" dirty="0">
                <a:ea typeface="KaiTi" panose="02010609060101010101" pitchFamily="49" charset="-122"/>
              </a:rPr>
              <a:t>: true negative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800" dirty="0">
                <a:ea typeface="KaiTi" panose="02010609060101010101" pitchFamily="49" charset="-122"/>
              </a:rPr>
              <a:t>真实类别为负，预测类别为负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20054C8-A723-43F4-B31B-71B80C569DB4}"/>
              </a:ext>
            </a:extLst>
          </p:cNvPr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模型评价</a:t>
            </a:r>
            <a:endParaRPr lang="en-US" sz="3200" b="1" dirty="0">
              <a:solidFill>
                <a:srgbClr val="0A05DF"/>
              </a:solidFill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6083C019-3B33-4924-867D-74814231BAC6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00393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>
            <a:extLst>
              <a:ext uri="{FF2B5EF4-FFF2-40B4-BE49-F238E27FC236}">
                <a16:creationId xmlns:a16="http://schemas.microsoft.com/office/drawing/2014/main" id="{25F782A3-148B-4D22-A452-285DF6FF5E00}"/>
              </a:ext>
            </a:extLst>
          </p:cNvPr>
          <p:cNvGrpSpPr/>
          <p:nvPr/>
        </p:nvGrpSpPr>
        <p:grpSpPr>
          <a:xfrm>
            <a:off x="5435730" y="1398983"/>
            <a:ext cx="7098014" cy="4912692"/>
            <a:chOff x="5012921" y="1374518"/>
            <a:chExt cx="7098014" cy="4912692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C8C32867-A7B8-4332-9018-C8520B24FA76}"/>
                </a:ext>
              </a:extLst>
            </p:cNvPr>
            <p:cNvGrpSpPr/>
            <p:nvPr/>
          </p:nvGrpSpPr>
          <p:grpSpPr>
            <a:xfrm>
              <a:off x="5975316" y="1703354"/>
              <a:ext cx="4205962" cy="3998161"/>
              <a:chOff x="6599346" y="1855641"/>
              <a:chExt cx="4205962" cy="3998161"/>
            </a:xfrm>
          </p:grpSpPr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13CEE2F6-B1C9-4D36-BC45-3F514ADF584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968781" y="2303291"/>
                <a:ext cx="0" cy="3530254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8590F78F-070F-43A1-9889-7560A9559F2A}"/>
                  </a:ext>
                </a:extLst>
              </p:cNvPr>
              <p:cNvSpPr/>
              <p:nvPr/>
            </p:nvSpPr>
            <p:spPr>
              <a:xfrm>
                <a:off x="7376160" y="2541968"/>
                <a:ext cx="1680070" cy="1621108"/>
              </a:xfrm>
              <a:prstGeom prst="rect">
                <a:avLst/>
              </a:prstGeom>
              <a:solidFill>
                <a:srgbClr val="A8EFC6"/>
              </a:solidFill>
              <a:ln cap="flat">
                <a:solidFill>
                  <a:srgbClr val="A8EFC6">
                    <a:alpha val="97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>
                    <a:solidFill>
                      <a:schemeClr val="tx1"/>
                    </a:solidFill>
                  </a:rPr>
                  <a:t>TP = 30</a:t>
                </a:r>
                <a:endParaRPr lang="zh-CN" altLang="en-US" sz="2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5671E2F3-8B0D-48DD-BC9E-6CAE66C2FA4F}"/>
                  </a:ext>
                </a:extLst>
              </p:cNvPr>
              <p:cNvSpPr/>
              <p:nvPr/>
            </p:nvSpPr>
            <p:spPr>
              <a:xfrm>
                <a:off x="9125238" y="4232694"/>
                <a:ext cx="1680070" cy="1621108"/>
              </a:xfrm>
              <a:prstGeom prst="rect">
                <a:avLst/>
              </a:prstGeom>
              <a:solidFill>
                <a:srgbClr val="A8EFC6"/>
              </a:solidFill>
              <a:ln cap="flat">
                <a:solidFill>
                  <a:srgbClr val="A8EFC6">
                    <a:alpha val="97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2400" b="1" dirty="0">
                    <a:solidFill>
                      <a:schemeClr val="tx1"/>
                    </a:solidFill>
                  </a:rPr>
                  <a:t>TN = 930</a:t>
                </a:r>
                <a:endParaRPr lang="zh-CN" altLang="en-US" sz="2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1F703D5F-36BF-4646-AB1A-2D081A630F8F}"/>
                  </a:ext>
                </a:extLst>
              </p:cNvPr>
              <p:cNvSpPr/>
              <p:nvPr/>
            </p:nvSpPr>
            <p:spPr>
              <a:xfrm>
                <a:off x="9125238" y="2541968"/>
                <a:ext cx="1680070" cy="1621108"/>
              </a:xfrm>
              <a:prstGeom prst="rect">
                <a:avLst/>
              </a:prstGeom>
              <a:solidFill>
                <a:srgbClr val="F3C0C0"/>
              </a:solidFill>
              <a:ln cap="flat">
                <a:solidFill>
                  <a:srgbClr val="F3C0C0">
                    <a:alpha val="97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>
                    <a:solidFill>
                      <a:schemeClr val="tx1"/>
                    </a:solidFill>
                  </a:rPr>
                  <a:t>FP = 30</a:t>
                </a:r>
                <a:endParaRPr lang="zh-CN" altLang="en-US" sz="2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EE567B83-407C-46B9-B860-93F6A2E6F1A7}"/>
                  </a:ext>
                </a:extLst>
              </p:cNvPr>
              <p:cNvSpPr/>
              <p:nvPr/>
            </p:nvSpPr>
            <p:spPr>
              <a:xfrm>
                <a:off x="7376160" y="4232694"/>
                <a:ext cx="1680070" cy="1621108"/>
              </a:xfrm>
              <a:prstGeom prst="rect">
                <a:avLst/>
              </a:prstGeom>
              <a:solidFill>
                <a:srgbClr val="F3C0C0"/>
              </a:solidFill>
              <a:ln cap="flat">
                <a:solidFill>
                  <a:srgbClr val="F3C0C0">
                    <a:alpha val="97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2400" b="1" dirty="0">
                    <a:solidFill>
                      <a:schemeClr val="tx1"/>
                    </a:solidFill>
                  </a:rPr>
                  <a:t>FN = 10</a:t>
                </a:r>
                <a:endParaRPr lang="zh-CN" altLang="en-US" sz="2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4D974E3A-7DA7-496B-91F4-E1A5DAB53783}"/>
                  </a:ext>
                </a:extLst>
              </p:cNvPr>
              <p:cNvSpPr txBox="1"/>
              <p:nvPr/>
            </p:nvSpPr>
            <p:spPr>
              <a:xfrm>
                <a:off x="7740354" y="2205155"/>
                <a:ext cx="109671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/>
                  <a:t>正</a:t>
                </a:r>
              </a:p>
            </p:txBody>
          </p:sp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8B558871-4F6B-4C0D-9BEC-D155D252F9A6}"/>
                  </a:ext>
                </a:extLst>
              </p:cNvPr>
              <p:cNvSpPr txBox="1"/>
              <p:nvPr/>
            </p:nvSpPr>
            <p:spPr>
              <a:xfrm>
                <a:off x="9328284" y="2205155"/>
                <a:ext cx="124683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/>
                  <a:t>负</a:t>
                </a:r>
              </a:p>
            </p:txBody>
          </p:sp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D3BE9B97-5EB4-43AE-B983-51E3310B0F32}"/>
                  </a:ext>
                </a:extLst>
              </p:cNvPr>
              <p:cNvSpPr txBox="1"/>
              <p:nvPr/>
            </p:nvSpPr>
            <p:spPr>
              <a:xfrm rot="16200000">
                <a:off x="6638804" y="3167855"/>
                <a:ext cx="11767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/>
                  <a:t>正</a:t>
                </a:r>
              </a:p>
            </p:txBody>
          </p:sp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D67E2B13-DE61-4638-8629-337342686B3A}"/>
                  </a:ext>
                </a:extLst>
              </p:cNvPr>
              <p:cNvSpPr txBox="1"/>
              <p:nvPr/>
            </p:nvSpPr>
            <p:spPr>
              <a:xfrm rot="16200000">
                <a:off x="6558266" y="4858580"/>
                <a:ext cx="13378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/>
                  <a:t>负</a:t>
                </a:r>
              </a:p>
            </p:txBody>
          </p:sp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080C1A55-7BBA-4659-91EC-87F19F3D6F42}"/>
                  </a:ext>
                </a:extLst>
              </p:cNvPr>
              <p:cNvSpPr txBox="1"/>
              <p:nvPr/>
            </p:nvSpPr>
            <p:spPr>
              <a:xfrm>
                <a:off x="8381630" y="1855641"/>
                <a:ext cx="142218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2400" b="1" dirty="0"/>
                  <a:t>真实类别</a:t>
                </a:r>
              </a:p>
            </p:txBody>
          </p:sp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D4538A51-133F-45D1-82F2-CF3B7B4E0400}"/>
                  </a:ext>
                </a:extLst>
              </p:cNvPr>
              <p:cNvSpPr txBox="1"/>
              <p:nvPr/>
            </p:nvSpPr>
            <p:spPr>
              <a:xfrm rot="16200000">
                <a:off x="6119086" y="4001863"/>
                <a:ext cx="142218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2400" b="1" dirty="0"/>
                  <a:t>预测类别</a:t>
                </a:r>
              </a:p>
            </p:txBody>
          </p:sp>
        </p:grpSp>
        <p:cxnSp>
          <p:nvCxnSpPr>
            <p:cNvPr id="36" name="连接符: 曲线 35">
              <a:extLst>
                <a:ext uri="{FF2B5EF4-FFF2-40B4-BE49-F238E27FC236}">
                  <a16:creationId xmlns:a16="http://schemas.microsoft.com/office/drawing/2014/main" id="{7C5BBA57-3787-408B-9A42-3BBFAD9BA04B}"/>
                </a:ext>
              </a:extLst>
            </p:cNvPr>
            <p:cNvCxnSpPr>
              <a:cxnSpLocks/>
              <a:stCxn id="38" idx="2"/>
            </p:cNvCxnSpPr>
            <p:nvPr/>
          </p:nvCxnSpPr>
          <p:spPr>
            <a:xfrm rot="16200000" flipH="1">
              <a:off x="6018325" y="2001763"/>
              <a:ext cx="1210446" cy="782504"/>
            </a:xfrm>
            <a:prstGeom prst="curvedConnector3">
              <a:avLst>
                <a:gd name="adj1" fmla="val 50000"/>
              </a:avLst>
            </a:prstGeom>
            <a:ln w="25400">
              <a:solidFill>
                <a:srgbClr val="3F3E6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D458C705-8BAF-4B88-8062-8A1207293156}"/>
                </a:ext>
              </a:extLst>
            </p:cNvPr>
            <p:cNvSpPr txBox="1"/>
            <p:nvPr/>
          </p:nvSpPr>
          <p:spPr>
            <a:xfrm>
              <a:off x="5012921" y="1387682"/>
              <a:ext cx="243874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3F3E6F"/>
                  </a:solidFill>
                  <a:latin typeface="KaiTi" panose="02010609060101010101" pitchFamily="49" charset="-122"/>
                  <a:ea typeface="KaiTi" panose="02010609060101010101" pitchFamily="49" charset="-122"/>
                </a:rPr>
                <a:t>病人被诊断生病</a:t>
              </a:r>
            </a:p>
          </p:txBody>
        </p:sp>
        <p:cxnSp>
          <p:nvCxnSpPr>
            <p:cNvPr id="39" name="连接符: 曲线 38">
              <a:extLst>
                <a:ext uri="{FF2B5EF4-FFF2-40B4-BE49-F238E27FC236}">
                  <a16:creationId xmlns:a16="http://schemas.microsoft.com/office/drawing/2014/main" id="{55FC1CA2-B1BA-43F8-B24A-A2DB5248C281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9619056" y="2299659"/>
              <a:ext cx="1060834" cy="529540"/>
            </a:xfrm>
            <a:prstGeom prst="curvedConnector3">
              <a:avLst/>
            </a:prstGeom>
            <a:ln w="25400">
              <a:solidFill>
                <a:srgbClr val="3F3E6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17B2EDA1-4E17-4A13-A147-C8F6F4576A59}"/>
                </a:ext>
              </a:extLst>
            </p:cNvPr>
            <p:cNvSpPr txBox="1"/>
            <p:nvPr/>
          </p:nvSpPr>
          <p:spPr>
            <a:xfrm>
              <a:off x="9118205" y="1374518"/>
              <a:ext cx="299273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3F3E6F"/>
                  </a:solidFill>
                  <a:latin typeface="KaiTi" panose="02010609060101010101" pitchFamily="49" charset="-122"/>
                  <a:ea typeface="KaiTi" panose="02010609060101010101" pitchFamily="49" charset="-122"/>
                </a:rPr>
                <a:t>健康人被诊断生病</a:t>
              </a:r>
            </a:p>
          </p:txBody>
        </p:sp>
        <p:cxnSp>
          <p:nvCxnSpPr>
            <p:cNvPr id="48" name="连接符: 曲线 47">
              <a:extLst>
                <a:ext uri="{FF2B5EF4-FFF2-40B4-BE49-F238E27FC236}">
                  <a16:creationId xmlns:a16="http://schemas.microsoft.com/office/drawing/2014/main" id="{CC6BDF25-7193-41F9-879C-6343A6675521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6503160" y="5079836"/>
              <a:ext cx="803538" cy="772557"/>
            </a:xfrm>
            <a:prstGeom prst="curvedConnector3">
              <a:avLst>
                <a:gd name="adj1" fmla="val 50000"/>
              </a:avLst>
            </a:prstGeom>
            <a:ln w="25400">
              <a:solidFill>
                <a:srgbClr val="3F3E6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93849AFF-905B-4E44-AF1A-7B7DC9AE149D}"/>
                </a:ext>
              </a:extLst>
            </p:cNvPr>
            <p:cNvSpPr txBox="1"/>
            <p:nvPr/>
          </p:nvSpPr>
          <p:spPr>
            <a:xfrm>
              <a:off x="5043188" y="5887100"/>
              <a:ext cx="27875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3F3E6F"/>
                  </a:solidFill>
                  <a:latin typeface="KaiTi" panose="02010609060101010101" pitchFamily="49" charset="-122"/>
                  <a:ea typeface="KaiTi" panose="02010609060101010101" pitchFamily="49" charset="-122"/>
                </a:rPr>
                <a:t>病人被诊断健康</a:t>
              </a:r>
            </a:p>
          </p:txBody>
        </p:sp>
        <p:cxnSp>
          <p:nvCxnSpPr>
            <p:cNvPr id="53" name="连接符: 曲线 52">
              <a:extLst>
                <a:ext uri="{FF2B5EF4-FFF2-40B4-BE49-F238E27FC236}">
                  <a16:creationId xmlns:a16="http://schemas.microsoft.com/office/drawing/2014/main" id="{FC876CF1-41F4-433D-BDC9-EB50F5C0603B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8971509" y="5504666"/>
              <a:ext cx="752171" cy="12699"/>
            </a:xfrm>
            <a:prstGeom prst="curvedConnector3">
              <a:avLst>
                <a:gd name="adj1" fmla="val 50000"/>
              </a:avLst>
            </a:prstGeom>
            <a:ln w="25400">
              <a:solidFill>
                <a:srgbClr val="3F3E6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6E6BA3E6-DB1E-4F3D-93BE-0549658ADFCD}"/>
                </a:ext>
              </a:extLst>
            </p:cNvPr>
            <p:cNvSpPr txBox="1"/>
            <p:nvPr/>
          </p:nvSpPr>
          <p:spPr>
            <a:xfrm>
              <a:off x="8111193" y="5873878"/>
              <a:ext cx="299273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3F3E6F"/>
                  </a:solidFill>
                  <a:latin typeface="KaiTi" panose="02010609060101010101" pitchFamily="49" charset="-122"/>
                  <a:ea typeface="KaiTi" panose="02010609060101010101" pitchFamily="49" charset="-122"/>
                </a:rPr>
                <a:t>健康人被诊断健康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7" name="文本框 66">
                <a:extLst>
                  <a:ext uri="{FF2B5EF4-FFF2-40B4-BE49-F238E27FC236}">
                    <a16:creationId xmlns:a16="http://schemas.microsoft.com/office/drawing/2014/main" id="{20AF3684-596F-4661-90E3-C454B1D80BC6}"/>
                  </a:ext>
                </a:extLst>
              </p:cNvPr>
              <p:cNvSpPr txBox="1"/>
              <p:nvPr/>
            </p:nvSpPr>
            <p:spPr>
              <a:xfrm>
                <a:off x="518602" y="1525191"/>
                <a:ext cx="4866397" cy="4830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zh-CN" altLang="en-US" sz="2400" b="1" dirty="0">
                    <a:latin typeface="KaiTi" panose="02010609060101010101" pitchFamily="49" charset="-122"/>
                    <a:ea typeface="KaiTi" panose="02010609060101010101" pitchFamily="49" charset="-122"/>
                  </a:rPr>
                  <a:t>准确率</a:t>
                </a:r>
                <a:r>
                  <a:rPr lang="en-US" altLang="zh-CN" sz="2400" dirty="0"/>
                  <a:t>(accuracy)</a:t>
                </a:r>
                <a14:m>
                  <m:oMath xmlns:m="http://schemas.openxmlformats.org/officeDocument/2006/math"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𝑇𝑃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𝑇𝑁</m:t>
                        </m:r>
                      </m:num>
                      <m:den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𝑇𝑃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𝑇𝑁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𝐹𝑃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𝐹𝑁</m:t>
                        </m:r>
                      </m:den>
                    </m:f>
                  </m:oMath>
                </a14:m>
                <a:endParaRPr lang="en-US" altLang="zh-CN" sz="2400" dirty="0"/>
              </a:p>
              <a:p>
                <a:endParaRPr lang="en-US" altLang="zh-CN" sz="2400" dirty="0"/>
              </a:p>
              <a:p>
                <a:r>
                  <a:rPr lang="zh-CN" altLang="en-US" sz="2400" b="1" dirty="0">
                    <a:latin typeface="KaiTi" panose="02010609060101010101" pitchFamily="49" charset="-122"/>
                    <a:ea typeface="KaiTi" panose="02010609060101010101" pitchFamily="49" charset="-122"/>
                  </a:rPr>
                  <a:t>召回率</a:t>
                </a:r>
                <a:r>
                  <a:rPr lang="en-US" altLang="zh-CN" sz="2400" dirty="0"/>
                  <a:t>(recall or sensitivity)</a:t>
                </a:r>
                <a14:m>
                  <m:oMath xmlns:m="http://schemas.openxmlformats.org/officeDocument/2006/math">
                    <m:r>
                      <a:rPr lang="en-US" altLang="zh-CN" sz="2800" b="0" i="1">
                        <a:latin typeface="Cambria Math" panose="02040503050406030204" pitchFamily="18" charset="0"/>
                      </a:rPr>
                      <m:t>=  </m:t>
                    </m:r>
                    <m:f>
                      <m:fPr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800" b="0" i="1">
                            <a:latin typeface="Cambria Math" panose="02040503050406030204" pitchFamily="18" charset="0"/>
                          </a:rPr>
                          <m:t>𝑇𝑃</m:t>
                        </m:r>
                      </m:num>
                      <m:den>
                        <m:r>
                          <a:rPr lang="en-US" altLang="zh-CN" sz="2800" b="0" i="1">
                            <a:latin typeface="Cambria Math" panose="02040503050406030204" pitchFamily="18" charset="0"/>
                          </a:rPr>
                          <m:t>𝑇𝑃</m:t>
                        </m:r>
                        <m:r>
                          <a:rPr lang="en-US" altLang="zh-CN" sz="2800" b="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2800" b="0" i="1">
                            <a:latin typeface="Cambria Math" panose="02040503050406030204" pitchFamily="18" charset="0"/>
                          </a:rPr>
                          <m:t>𝐹𝑁</m:t>
                        </m:r>
                      </m:den>
                    </m:f>
                  </m:oMath>
                </a14:m>
                <a:endParaRPr lang="en-US" altLang="zh-CN" sz="2400" i="1" dirty="0">
                  <a:latin typeface="Cambria Math" panose="02040503050406030204" pitchFamily="18" charset="0"/>
                </a:endParaRPr>
              </a:p>
              <a:p>
                <a:endParaRPr lang="en-US" altLang="zh-CN" sz="2400" dirty="0"/>
              </a:p>
              <a:p>
                <a:r>
                  <a:rPr lang="zh-CN" altLang="en-US" sz="2400" b="1" dirty="0">
                    <a:latin typeface="KaiTi" panose="02010609060101010101" pitchFamily="49" charset="-122"/>
                    <a:ea typeface="KaiTi" panose="02010609060101010101" pitchFamily="49" charset="-122"/>
                  </a:rPr>
                  <a:t>特异度</a:t>
                </a:r>
                <a:r>
                  <a:rPr lang="en-US" altLang="zh-CN" sz="2400" dirty="0"/>
                  <a:t>(specificity)</a:t>
                </a:r>
                <a14:m>
                  <m:oMath xmlns:m="http://schemas.openxmlformats.org/officeDocument/2006/math">
                    <m:r>
                      <a:rPr lang="en-US" altLang="zh-CN" sz="28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800" b="0" i="1">
                            <a:latin typeface="Cambria Math" panose="02040503050406030204" pitchFamily="18" charset="0"/>
                          </a:rPr>
                          <m:t>𝑇𝑁</m:t>
                        </m:r>
                      </m:num>
                      <m:den>
                        <m:r>
                          <a:rPr lang="en-US" altLang="zh-CN" sz="2800" b="0" i="1">
                            <a:latin typeface="Cambria Math" panose="02040503050406030204" pitchFamily="18" charset="0"/>
                          </a:rPr>
                          <m:t>𝑇𝑁</m:t>
                        </m:r>
                        <m:r>
                          <a:rPr lang="en-US" altLang="zh-CN" sz="2800" b="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2800" b="0" i="1">
                            <a:latin typeface="Cambria Math" panose="02040503050406030204" pitchFamily="18" charset="0"/>
                          </a:rPr>
                          <m:t>𝐹𝑃</m:t>
                        </m:r>
                      </m:den>
                    </m:f>
                  </m:oMath>
                </a14:m>
                <a:endParaRPr lang="en-US" altLang="zh-CN" sz="2400" dirty="0"/>
              </a:p>
              <a:p>
                <a:endParaRPr lang="en-US" altLang="zh-CN" sz="2400" dirty="0"/>
              </a:p>
              <a:p>
                <a:r>
                  <a:rPr lang="zh-CN" altLang="en-US" sz="2400" b="1" dirty="0">
                    <a:latin typeface="KaiTi" panose="02010609060101010101" pitchFamily="49" charset="-122"/>
                    <a:ea typeface="KaiTi" panose="02010609060101010101" pitchFamily="49" charset="-122"/>
                  </a:rPr>
                  <a:t>精度</a:t>
                </a:r>
                <a:r>
                  <a:rPr lang="en-US" altLang="zh-CN" sz="2400" dirty="0"/>
                  <a:t>(precision)</a:t>
                </a:r>
                <a14:m>
                  <m:oMath xmlns:m="http://schemas.openxmlformats.org/officeDocument/2006/math">
                    <m:r>
                      <a:rPr lang="en-US" altLang="zh-CN" sz="2800" b="0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800" b="0" i="1">
                            <a:latin typeface="Cambria Math" panose="02040503050406030204" pitchFamily="18" charset="0"/>
                          </a:rPr>
                          <m:t>𝑇𝑃</m:t>
                        </m:r>
                      </m:num>
                      <m:den>
                        <m:r>
                          <a:rPr lang="en-US" altLang="zh-CN" sz="2800" b="0" i="1">
                            <a:latin typeface="Cambria Math" panose="02040503050406030204" pitchFamily="18" charset="0"/>
                          </a:rPr>
                          <m:t>𝑇𝑃</m:t>
                        </m:r>
                        <m:r>
                          <a:rPr lang="en-US" altLang="zh-CN" sz="2800" b="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2800" b="0" i="1">
                            <a:latin typeface="Cambria Math" panose="02040503050406030204" pitchFamily="18" charset="0"/>
                          </a:rPr>
                          <m:t>𝐹𝑃</m:t>
                        </m:r>
                      </m:den>
                    </m:f>
                  </m:oMath>
                </a14:m>
                <a:endParaRPr lang="en-US" altLang="zh-CN" sz="2400" i="1" dirty="0">
                  <a:latin typeface="Cambria Math" panose="02040503050406030204" pitchFamily="18" charset="0"/>
                </a:endParaRPr>
              </a:p>
              <a:p>
                <a:endParaRPr lang="en-US" altLang="zh-CN" sz="2400" i="1" dirty="0">
                  <a:latin typeface="Cambria Math" panose="02040503050406030204" pitchFamily="18" charset="0"/>
                </a:endParaRPr>
              </a:p>
              <a:p>
                <a:r>
                  <a:rPr lang="en-US" altLang="zh-CN" sz="2400" b="0" i="1" dirty="0"/>
                  <a:t>F1</a:t>
                </a:r>
                <a:r>
                  <a:rPr lang="zh-CN" altLang="en-US" sz="2400" b="1" dirty="0">
                    <a:latin typeface="KaiTi" panose="02010609060101010101" pitchFamily="49" charset="-122"/>
                    <a:ea typeface="KaiTi" panose="02010609060101010101" pitchFamily="49" charset="-122"/>
                  </a:rPr>
                  <a:t>值</a:t>
                </a:r>
                <a14:m>
                  <m:oMath xmlns:m="http://schemas.openxmlformats.org/officeDocument/2006/math">
                    <m:r>
                      <a:rPr lang="en-US" altLang="zh-CN" sz="2400" b="0" i="1">
                        <a:latin typeface="Cambria Math" panose="02040503050406030204" pitchFamily="18" charset="0"/>
                      </a:rPr>
                      <m:t>=2×</m:t>
                    </m:r>
                    <m:f>
                      <m:f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400" b="0" i="1">
                            <a:latin typeface="Cambria Math" panose="02040503050406030204" pitchFamily="18" charset="0"/>
                          </a:rPr>
                          <m:t>𝑃𝑟𝑒𝑐𝑖𝑠𝑖𝑜𝑛</m:t>
                        </m:r>
                        <m:r>
                          <a:rPr lang="en-US" altLang="zh-CN" sz="24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altLang="zh-CN" sz="2400" b="0" i="1">
                            <a:latin typeface="Cambria Math" panose="02040503050406030204" pitchFamily="18" charset="0"/>
                          </a:rPr>
                          <m:t>𝑅𝑒𝑐𝑎𝑙𝑙</m:t>
                        </m:r>
                      </m:num>
                      <m:den>
                        <m:r>
                          <a:rPr lang="en-US" altLang="zh-CN" sz="2400" b="0" i="1">
                            <a:latin typeface="Cambria Math" panose="02040503050406030204" pitchFamily="18" charset="0"/>
                          </a:rPr>
                          <m:t>𝑃𝑟𝑒𝑐𝑖𝑠𝑖𝑜𝑛</m:t>
                        </m:r>
                        <m:r>
                          <a:rPr lang="en-US" altLang="zh-CN" sz="2400" b="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2400" b="0" i="1">
                            <a:latin typeface="Cambria Math" panose="02040503050406030204" pitchFamily="18" charset="0"/>
                          </a:rPr>
                          <m:t>𝑅𝑒𝑐𝑎𝑙𝑙</m:t>
                        </m:r>
                      </m:den>
                    </m:f>
                  </m:oMath>
                </a14:m>
                <a:endParaRPr lang="zh-CN" altLang="en-US" sz="2400" dirty="0"/>
              </a:p>
              <a:p>
                <a:endParaRPr lang="zh-CN" altLang="en-US" sz="2400" dirty="0"/>
              </a:p>
            </p:txBody>
          </p:sp>
        </mc:Choice>
        <mc:Fallback xmlns="">
          <p:sp>
            <p:nvSpPr>
              <p:cNvPr id="67" name="文本框 66">
                <a:extLst>
                  <a:ext uri="{FF2B5EF4-FFF2-40B4-BE49-F238E27FC236}">
                    <a16:creationId xmlns:a16="http://schemas.microsoft.com/office/drawing/2014/main" id="{20AF3684-596F-4661-90E3-C454B1D80B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8602" y="1525191"/>
                <a:ext cx="4866397" cy="4830810"/>
              </a:xfrm>
              <a:prstGeom prst="rect">
                <a:avLst/>
              </a:prstGeom>
              <a:blipFill>
                <a:blip r:embed="rId2"/>
                <a:stretch>
                  <a:fillRect l="-37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文本框 33">
            <a:extLst>
              <a:ext uri="{FF2B5EF4-FFF2-40B4-BE49-F238E27FC236}">
                <a16:creationId xmlns:a16="http://schemas.microsoft.com/office/drawing/2014/main" id="{A87AAC33-D409-42D0-BA78-94FA62F52F7F}"/>
              </a:ext>
            </a:extLst>
          </p:cNvPr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模型评价</a:t>
            </a:r>
            <a:endParaRPr lang="en-US" sz="3200" b="1" dirty="0">
              <a:solidFill>
                <a:srgbClr val="0A05DF"/>
              </a:solidFill>
            </a:endParaRP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BD14C165-0189-4E33-9916-B0406D04475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71074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BEB15C1-0418-452B-9C44-EA11A478221A}"/>
              </a:ext>
            </a:extLst>
          </p:cNvPr>
          <p:cNvSpPr txBox="1"/>
          <p:nvPr/>
        </p:nvSpPr>
        <p:spPr>
          <a:xfrm>
            <a:off x="216310" y="1194215"/>
            <a:ext cx="117058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/>
              <a:t>ROC (</a:t>
            </a:r>
            <a:r>
              <a:rPr lang="zh-CN" altLang="en-US" sz="2400" b="1" dirty="0"/>
              <a:t>线下区域，</a:t>
            </a:r>
            <a:r>
              <a:rPr lang="en-US" altLang="zh-CN" sz="2400" b="1" dirty="0"/>
              <a:t>Region Under the Curve) </a:t>
            </a:r>
            <a:r>
              <a:rPr lang="zh-CN" altLang="en-US" sz="2400" b="1" dirty="0"/>
              <a:t>与</a:t>
            </a:r>
            <a:r>
              <a:rPr lang="en-US" altLang="zh-CN" sz="2400" b="1" dirty="0"/>
              <a:t>AOC (</a:t>
            </a:r>
            <a:r>
              <a:rPr lang="zh-CN" altLang="en-US" sz="2400" b="1" dirty="0"/>
              <a:t>线下区域面积，</a:t>
            </a:r>
            <a:r>
              <a:rPr lang="en-US" altLang="zh-CN" sz="2400" b="1" dirty="0"/>
              <a:t>Area Under the Curve)</a:t>
            </a:r>
            <a:endParaRPr lang="zh-CN" altLang="en-US" sz="2400" b="1" dirty="0"/>
          </a:p>
        </p:txBody>
      </p: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701769FC-0F88-4CE4-B3ED-437FDCC93495}"/>
              </a:ext>
            </a:extLst>
          </p:cNvPr>
          <p:cNvGrpSpPr/>
          <p:nvPr/>
        </p:nvGrpSpPr>
        <p:grpSpPr>
          <a:xfrm>
            <a:off x="2352316" y="2223919"/>
            <a:ext cx="6846738" cy="3544436"/>
            <a:chOff x="1890199" y="2440228"/>
            <a:chExt cx="6846738" cy="3544436"/>
          </a:xfrm>
        </p:grpSpPr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0A2F58B5-3E53-41AB-830F-C6BCB9C7E4B3}"/>
                </a:ext>
              </a:extLst>
            </p:cNvPr>
            <p:cNvSpPr/>
            <p:nvPr/>
          </p:nvSpPr>
          <p:spPr>
            <a:xfrm rot="8539031">
              <a:off x="4162358" y="3769444"/>
              <a:ext cx="4574579" cy="2215220"/>
            </a:xfrm>
            <a:custGeom>
              <a:avLst/>
              <a:gdLst>
                <a:gd name="connsiteX0" fmla="*/ 0 w 4574579"/>
                <a:gd name="connsiteY0" fmla="*/ 2215219 h 2215220"/>
                <a:gd name="connsiteX1" fmla="*/ 1711056 w 4574579"/>
                <a:gd name="connsiteY1" fmla="*/ 0 h 2215220"/>
                <a:gd name="connsiteX2" fmla="*/ 4574579 w 4574579"/>
                <a:gd name="connsiteY2" fmla="*/ 2211810 h 2215220"/>
                <a:gd name="connsiteX3" fmla="*/ 4571945 w 4574579"/>
                <a:gd name="connsiteY3" fmla="*/ 2215220 h 2215220"/>
                <a:gd name="connsiteX4" fmla="*/ 0 w 4574579"/>
                <a:gd name="connsiteY4" fmla="*/ 2215219 h 221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4579" h="2215220">
                  <a:moveTo>
                    <a:pt x="0" y="2215219"/>
                  </a:moveTo>
                  <a:lnTo>
                    <a:pt x="1711056" y="0"/>
                  </a:lnTo>
                  <a:lnTo>
                    <a:pt x="4574579" y="2211810"/>
                  </a:lnTo>
                  <a:lnTo>
                    <a:pt x="4571945" y="2215220"/>
                  </a:lnTo>
                  <a:lnTo>
                    <a:pt x="0" y="2215219"/>
                  </a:lnTo>
                  <a:close/>
                </a:path>
              </a:pathLst>
            </a:custGeom>
            <a:solidFill>
              <a:srgbClr val="E6E6E6"/>
            </a:solidFill>
            <a:ln>
              <a:solidFill>
                <a:srgbClr val="E6E6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>
              <a:extLst>
                <a:ext uri="{FF2B5EF4-FFF2-40B4-BE49-F238E27FC236}">
                  <a16:creationId xmlns:a16="http://schemas.microsoft.com/office/drawing/2014/main" id="{4E3F7A90-4EDD-411A-97F7-BBB993A07350}"/>
                </a:ext>
              </a:extLst>
            </p:cNvPr>
            <p:cNvGrpSpPr/>
            <p:nvPr/>
          </p:nvGrpSpPr>
          <p:grpSpPr>
            <a:xfrm>
              <a:off x="1890199" y="2440228"/>
              <a:ext cx="6132924" cy="3423612"/>
              <a:chOff x="1890199" y="2440228"/>
              <a:chExt cx="6132924" cy="3423612"/>
            </a:xfrm>
          </p:grpSpPr>
          <p:grpSp>
            <p:nvGrpSpPr>
              <p:cNvPr id="58" name="组合 57">
                <a:extLst>
                  <a:ext uri="{FF2B5EF4-FFF2-40B4-BE49-F238E27FC236}">
                    <a16:creationId xmlns:a16="http://schemas.microsoft.com/office/drawing/2014/main" id="{A044FBD1-BEA0-4B5F-9B62-CA520563F77E}"/>
                  </a:ext>
                </a:extLst>
              </p:cNvPr>
              <p:cNvGrpSpPr/>
              <p:nvPr/>
            </p:nvGrpSpPr>
            <p:grpSpPr>
              <a:xfrm>
                <a:off x="1890199" y="2452362"/>
                <a:ext cx="6132924" cy="3411478"/>
                <a:chOff x="366199" y="2308139"/>
                <a:chExt cx="6132924" cy="3411478"/>
              </a:xfrm>
            </p:grpSpPr>
            <p:cxnSp>
              <p:nvCxnSpPr>
                <p:cNvPr id="44" name="直接箭头连接符 43">
                  <a:extLst>
                    <a:ext uri="{FF2B5EF4-FFF2-40B4-BE49-F238E27FC236}">
                      <a16:creationId xmlns:a16="http://schemas.microsoft.com/office/drawing/2014/main" id="{0C2CDAD4-26B0-47EC-A241-E533B0145E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441275" y="2308139"/>
                  <a:ext cx="0" cy="2981616"/>
                </a:xfrm>
                <a:prstGeom prst="straightConnector1">
                  <a:avLst/>
                </a:prstGeom>
                <a:ln w="254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箭头连接符 44">
                  <a:extLst>
                    <a:ext uri="{FF2B5EF4-FFF2-40B4-BE49-F238E27FC236}">
                      <a16:creationId xmlns:a16="http://schemas.microsoft.com/office/drawing/2014/main" id="{B4F606BF-A35D-44A5-B75B-45F3A7EFBEB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41275" y="5270091"/>
                  <a:ext cx="4057848" cy="0"/>
                </a:xfrm>
                <a:prstGeom prst="straightConnector1">
                  <a:avLst/>
                </a:prstGeom>
                <a:ln w="254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8" name="任意多边形: 形状 47">
                  <a:extLst>
                    <a:ext uri="{FF2B5EF4-FFF2-40B4-BE49-F238E27FC236}">
                      <a16:creationId xmlns:a16="http://schemas.microsoft.com/office/drawing/2014/main" id="{EEF01E06-8508-491D-A59C-70BAB31D55AB}"/>
                    </a:ext>
                  </a:extLst>
                </p:cNvPr>
                <p:cNvSpPr/>
                <p:nvPr/>
              </p:nvSpPr>
              <p:spPr>
                <a:xfrm>
                  <a:off x="2438400" y="2458065"/>
                  <a:ext cx="3618271" cy="2802193"/>
                </a:xfrm>
                <a:custGeom>
                  <a:avLst/>
                  <a:gdLst>
                    <a:gd name="connsiteX0" fmla="*/ 0 w 3618271"/>
                    <a:gd name="connsiteY0" fmla="*/ 2802193 h 2802193"/>
                    <a:gd name="connsiteX1" fmla="*/ 127819 w 3618271"/>
                    <a:gd name="connsiteY1" fmla="*/ 2202425 h 2802193"/>
                    <a:gd name="connsiteX2" fmla="*/ 314632 w 3618271"/>
                    <a:gd name="connsiteY2" fmla="*/ 1553496 h 2802193"/>
                    <a:gd name="connsiteX3" fmla="*/ 747252 w 3618271"/>
                    <a:gd name="connsiteY3" fmla="*/ 845574 h 2802193"/>
                    <a:gd name="connsiteX4" fmla="*/ 1258529 w 3618271"/>
                    <a:gd name="connsiteY4" fmla="*/ 344129 h 2802193"/>
                    <a:gd name="connsiteX5" fmla="*/ 2399071 w 3618271"/>
                    <a:gd name="connsiteY5" fmla="*/ 78658 h 2802193"/>
                    <a:gd name="connsiteX6" fmla="*/ 3618271 w 3618271"/>
                    <a:gd name="connsiteY6" fmla="*/ 0 h 2802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18271" h="2802193">
                      <a:moveTo>
                        <a:pt x="0" y="2802193"/>
                      </a:moveTo>
                      <a:cubicBezTo>
                        <a:pt x="37690" y="2606367"/>
                        <a:pt x="75380" y="2410541"/>
                        <a:pt x="127819" y="2202425"/>
                      </a:cubicBezTo>
                      <a:cubicBezTo>
                        <a:pt x="180258" y="1994309"/>
                        <a:pt x="211393" y="1779638"/>
                        <a:pt x="314632" y="1553496"/>
                      </a:cubicBezTo>
                      <a:cubicBezTo>
                        <a:pt x="417871" y="1327354"/>
                        <a:pt x="589936" y="1047135"/>
                        <a:pt x="747252" y="845574"/>
                      </a:cubicBezTo>
                      <a:cubicBezTo>
                        <a:pt x="904568" y="644013"/>
                        <a:pt x="983226" y="471948"/>
                        <a:pt x="1258529" y="344129"/>
                      </a:cubicBezTo>
                      <a:cubicBezTo>
                        <a:pt x="1533832" y="216310"/>
                        <a:pt x="2005781" y="136013"/>
                        <a:pt x="2399071" y="78658"/>
                      </a:cubicBezTo>
                      <a:cubicBezTo>
                        <a:pt x="2792361" y="21303"/>
                        <a:pt x="3205316" y="10651"/>
                        <a:pt x="3618271" y="0"/>
                      </a:cubicBezTo>
                    </a:path>
                  </a:pathLst>
                </a:custGeom>
                <a:solidFill>
                  <a:srgbClr val="E6E6E6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" name="文本框 53">
                  <a:extLst>
                    <a:ext uri="{FF2B5EF4-FFF2-40B4-BE49-F238E27FC236}">
                      <a16:creationId xmlns:a16="http://schemas.microsoft.com/office/drawing/2014/main" id="{D270C0AE-393E-4389-9135-674D164BA6FE}"/>
                    </a:ext>
                  </a:extLst>
                </p:cNvPr>
                <p:cNvSpPr txBox="1"/>
                <p:nvPr/>
              </p:nvSpPr>
              <p:spPr>
                <a:xfrm>
                  <a:off x="3298510" y="5319507"/>
                  <a:ext cx="2546979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000" b="1" dirty="0">
                      <a:solidFill>
                        <a:srgbClr val="002060"/>
                      </a:solidFill>
                      <a:latin typeface="+mj-lt"/>
                    </a:rPr>
                    <a:t>FPR (false positive rate)</a:t>
                  </a:r>
                  <a:endParaRPr lang="zh-CN" altLang="en-US" sz="2000" b="1" dirty="0">
                    <a:solidFill>
                      <a:srgbClr val="002060"/>
                    </a:solidFill>
                    <a:latin typeface="+mj-lt"/>
                  </a:endParaRPr>
                </a:p>
              </p:txBody>
            </p:sp>
            <p:sp>
              <p:nvSpPr>
                <p:cNvPr id="56" name="文本框 55">
                  <a:extLst>
                    <a:ext uri="{FF2B5EF4-FFF2-40B4-BE49-F238E27FC236}">
                      <a16:creationId xmlns:a16="http://schemas.microsoft.com/office/drawing/2014/main" id="{B586065A-403C-423A-B528-06A6A44FD506}"/>
                    </a:ext>
                  </a:extLst>
                </p:cNvPr>
                <p:cNvSpPr txBox="1"/>
                <p:nvPr/>
              </p:nvSpPr>
              <p:spPr>
                <a:xfrm>
                  <a:off x="366199" y="2714752"/>
                  <a:ext cx="2070118" cy="70788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r"/>
                  <a:r>
                    <a:rPr lang="en-US" altLang="zh-CN" sz="2000" b="1" dirty="0">
                      <a:solidFill>
                        <a:srgbClr val="002060"/>
                      </a:solidFill>
                      <a:latin typeface="+mj-lt"/>
                    </a:rPr>
                    <a:t>TPR </a:t>
                  </a:r>
                </a:p>
                <a:p>
                  <a:pPr algn="ctr"/>
                  <a:r>
                    <a:rPr lang="en-US" altLang="zh-CN" sz="2000" b="1" dirty="0">
                      <a:solidFill>
                        <a:srgbClr val="002060"/>
                      </a:solidFill>
                      <a:latin typeface="+mj-lt"/>
                    </a:rPr>
                    <a:t>(true positive rate)</a:t>
                  </a:r>
                  <a:endParaRPr lang="zh-CN" altLang="en-US" sz="2000" b="1" dirty="0">
                    <a:solidFill>
                      <a:srgbClr val="002060"/>
                    </a:solidFill>
                    <a:latin typeface="+mj-lt"/>
                  </a:endParaRPr>
                </a:p>
              </p:txBody>
            </p:sp>
            <p:sp>
              <p:nvSpPr>
                <p:cNvPr id="57" name="文本框 56">
                  <a:extLst>
                    <a:ext uri="{FF2B5EF4-FFF2-40B4-BE49-F238E27FC236}">
                      <a16:creationId xmlns:a16="http://schemas.microsoft.com/office/drawing/2014/main" id="{F54F25C5-61AF-4C78-A472-FEAD8ABF2897}"/>
                    </a:ext>
                  </a:extLst>
                </p:cNvPr>
                <p:cNvSpPr txBox="1"/>
                <p:nvPr/>
              </p:nvSpPr>
              <p:spPr>
                <a:xfrm>
                  <a:off x="4038574" y="3532585"/>
                  <a:ext cx="590867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dirty="0"/>
                    <a:t>ROC</a:t>
                  </a:r>
                </a:p>
                <a:p>
                  <a:r>
                    <a:rPr lang="en-US" altLang="zh-CN" dirty="0"/>
                    <a:t>AOC</a:t>
                  </a:r>
                  <a:endParaRPr lang="zh-CN" altLang="en-US" dirty="0"/>
                </a:p>
              </p:txBody>
            </p:sp>
          </p:grpSp>
          <p:cxnSp>
            <p:nvCxnSpPr>
              <p:cNvPr id="60" name="直接箭头连接符 59">
                <a:extLst>
                  <a:ext uri="{FF2B5EF4-FFF2-40B4-BE49-F238E27FC236}">
                    <a16:creationId xmlns:a16="http://schemas.microsoft.com/office/drawing/2014/main" id="{A83A92AA-7F8A-4162-9B66-C7E621BFC119}"/>
                  </a:ext>
                </a:extLst>
              </p:cNvPr>
              <p:cNvCxnSpPr>
                <a:cxnSpLocks/>
                <a:endCxn id="51" idx="0"/>
              </p:cNvCxnSpPr>
              <p:nvPr/>
            </p:nvCxnSpPr>
            <p:spPr>
              <a:xfrm>
                <a:off x="3962400" y="2602287"/>
                <a:ext cx="3620354" cy="1"/>
              </a:xfrm>
              <a:prstGeom prst="straightConnector1">
                <a:avLst/>
              </a:prstGeom>
              <a:ln w="25400">
                <a:solidFill>
                  <a:srgbClr val="002060"/>
                </a:solidFill>
                <a:prstDash val="sys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文本框 64">
                <a:extLst>
                  <a:ext uri="{FF2B5EF4-FFF2-40B4-BE49-F238E27FC236}">
                    <a16:creationId xmlns:a16="http://schemas.microsoft.com/office/drawing/2014/main" id="{FD7EAB3F-67E8-4B07-B019-197DE29FD496}"/>
                  </a:ext>
                </a:extLst>
              </p:cNvPr>
              <p:cNvSpPr txBox="1"/>
              <p:nvPr/>
            </p:nvSpPr>
            <p:spPr>
              <a:xfrm>
                <a:off x="3646959" y="2440228"/>
                <a:ext cx="31400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66" name="文本框 65">
                <a:extLst>
                  <a:ext uri="{FF2B5EF4-FFF2-40B4-BE49-F238E27FC236}">
                    <a16:creationId xmlns:a16="http://schemas.microsoft.com/office/drawing/2014/main" id="{BB1C348D-9ACA-46DC-A52D-8CE2FCB4AE07}"/>
                  </a:ext>
                </a:extLst>
              </p:cNvPr>
              <p:cNvSpPr txBox="1"/>
              <p:nvPr/>
            </p:nvSpPr>
            <p:spPr>
              <a:xfrm>
                <a:off x="7423669" y="5414313"/>
                <a:ext cx="31400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67" name="文本框 66">
                <a:extLst>
                  <a:ext uri="{FF2B5EF4-FFF2-40B4-BE49-F238E27FC236}">
                    <a16:creationId xmlns:a16="http://schemas.microsoft.com/office/drawing/2014/main" id="{D757B33D-BCF6-47D9-B1A7-979B421FF8B2}"/>
                  </a:ext>
                </a:extLst>
              </p:cNvPr>
              <p:cNvSpPr txBox="1"/>
              <p:nvPr/>
            </p:nvSpPr>
            <p:spPr>
              <a:xfrm>
                <a:off x="3650702" y="5298727"/>
                <a:ext cx="31400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0</a:t>
                </a:r>
                <a:endParaRPr lang="zh-CN" altLang="en-US" dirty="0"/>
              </a:p>
            </p:txBody>
          </p:sp>
        </p:grp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E5BFAEBA-319B-4D9A-8EAD-015FFDB2B681}"/>
              </a:ext>
            </a:extLst>
          </p:cNvPr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模型评价</a:t>
            </a:r>
            <a:endParaRPr lang="en-US" sz="3200" b="1" dirty="0">
              <a:solidFill>
                <a:srgbClr val="0A05DF"/>
              </a:solidFill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8E78F948-5A69-44B6-A84A-4761E1308747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2710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BEB15C1-0418-452B-9C44-EA11A478221A}"/>
              </a:ext>
            </a:extLst>
          </p:cNvPr>
          <p:cNvSpPr txBox="1"/>
          <p:nvPr/>
        </p:nvSpPr>
        <p:spPr>
          <a:xfrm>
            <a:off x="169657" y="960949"/>
            <a:ext cx="117058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/>
              <a:t>ROC (</a:t>
            </a:r>
            <a:r>
              <a:rPr lang="zh-CN" altLang="en-US" sz="2400" b="1" dirty="0"/>
              <a:t>线下区域，</a:t>
            </a:r>
            <a:r>
              <a:rPr lang="en-US" altLang="zh-CN" sz="2400" b="1" dirty="0"/>
              <a:t>Region Under the Curve) </a:t>
            </a:r>
            <a:r>
              <a:rPr lang="zh-CN" altLang="en-US" sz="2400" b="1" dirty="0"/>
              <a:t>与</a:t>
            </a:r>
            <a:r>
              <a:rPr lang="en-US" altLang="zh-CN" sz="2400" b="1" dirty="0"/>
              <a:t>AOC (</a:t>
            </a:r>
            <a:r>
              <a:rPr lang="zh-CN" altLang="en-US" sz="2400" b="1" dirty="0"/>
              <a:t>线下区域面积，</a:t>
            </a:r>
            <a:r>
              <a:rPr lang="en-US" altLang="zh-CN" sz="2400" b="1" dirty="0"/>
              <a:t>Area Under the Curve)</a:t>
            </a:r>
            <a:endParaRPr lang="zh-CN" altLang="en-US" sz="2400" b="1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E5BFAEBA-319B-4D9A-8EAD-015FFDB2B681}"/>
              </a:ext>
            </a:extLst>
          </p:cNvPr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模型评价</a:t>
            </a:r>
            <a:endParaRPr lang="en-US" sz="3200" b="1" dirty="0">
              <a:solidFill>
                <a:srgbClr val="0A05DF"/>
              </a:solidFill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8E78F948-5A69-44B6-A84A-4761E1308747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building the curve">
            <a:extLst>
              <a:ext uri="{FF2B5EF4-FFF2-40B4-BE49-F238E27FC236}">
                <a16:creationId xmlns:a16="http://schemas.microsoft.com/office/drawing/2014/main" id="{E9820825-CFB4-4889-A5E2-9490CB34439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488" y="1762125"/>
            <a:ext cx="5153025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80612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>
            <a:extLst>
              <a:ext uri="{FF2B5EF4-FFF2-40B4-BE49-F238E27FC236}">
                <a16:creationId xmlns:a16="http://schemas.microsoft.com/office/drawing/2014/main" id="{E5BFAEBA-319B-4D9A-8EAD-015FFDB2B681}"/>
              </a:ext>
            </a:extLst>
          </p:cNvPr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辛普森悖论</a:t>
            </a:r>
            <a:endParaRPr lang="en-US" sz="3200" b="1" dirty="0">
              <a:solidFill>
                <a:srgbClr val="0A05DF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8E78F948-5A69-44B6-A84A-4761E1308747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31C4BBFB-F316-4B54-9C2E-7D47F60A5715}"/>
              </a:ext>
            </a:extLst>
          </p:cNvPr>
          <p:cNvGraphicFramePr>
            <a:graphicFrameLocks noGrp="1"/>
          </p:cNvGraphicFramePr>
          <p:nvPr/>
        </p:nvGraphicFramePr>
        <p:xfrm>
          <a:off x="1238898" y="1120884"/>
          <a:ext cx="8128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22939936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02333953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80353733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6292943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b="0" dirty="0">
                        <a:solidFill>
                          <a:srgbClr val="191B1F"/>
                        </a:solidFill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</a:endParaRP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参加考高人数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升学人数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升学率</a:t>
                      </a:r>
                    </a:p>
                  </a:txBody>
                  <a:tcPr marT="22860" marB="22860" anchor="ctr"/>
                </a:tc>
                <a:extLst>
                  <a:ext uri="{0D108BD9-81ED-4DB2-BD59-A6C34878D82A}">
                    <a16:rowId xmlns:a16="http://schemas.microsoft.com/office/drawing/2014/main" val="3309439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一中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1000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750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75%</a:t>
                      </a:r>
                    </a:p>
                  </a:txBody>
                  <a:tcPr marT="22860" marB="22860" anchor="ctr"/>
                </a:tc>
                <a:extLst>
                  <a:ext uri="{0D108BD9-81ED-4DB2-BD59-A6C34878D82A}">
                    <a16:rowId xmlns:a16="http://schemas.microsoft.com/office/drawing/2014/main" val="3495466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二中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1000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700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70%</a:t>
                      </a:r>
                    </a:p>
                  </a:txBody>
                  <a:tcPr marT="22860" marB="22860" anchor="ctr"/>
                </a:tc>
                <a:extLst>
                  <a:ext uri="{0D108BD9-81ED-4DB2-BD59-A6C34878D82A}">
                    <a16:rowId xmlns:a16="http://schemas.microsoft.com/office/drawing/2014/main" val="60364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69326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>
            <a:extLst>
              <a:ext uri="{FF2B5EF4-FFF2-40B4-BE49-F238E27FC236}">
                <a16:creationId xmlns:a16="http://schemas.microsoft.com/office/drawing/2014/main" id="{E5BFAEBA-319B-4D9A-8EAD-015FFDB2B681}"/>
              </a:ext>
            </a:extLst>
          </p:cNvPr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辛普森悖论</a:t>
            </a:r>
            <a:endParaRPr lang="en-US" sz="3200" b="1" dirty="0">
              <a:solidFill>
                <a:srgbClr val="0A05DF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8E78F948-5A69-44B6-A84A-4761E1308747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31C4BBFB-F316-4B54-9C2E-7D47F60A57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0941818"/>
              </p:ext>
            </p:extLst>
          </p:nvPr>
        </p:nvGraphicFramePr>
        <p:xfrm>
          <a:off x="1238898" y="1120884"/>
          <a:ext cx="8128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22939936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02333953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80353733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6292943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b="0" dirty="0">
                        <a:solidFill>
                          <a:srgbClr val="191B1F"/>
                        </a:solidFill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</a:endParaRP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参加考高人数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升学人数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升学率</a:t>
                      </a:r>
                    </a:p>
                  </a:txBody>
                  <a:tcPr marT="22860" marB="22860" anchor="ctr"/>
                </a:tc>
                <a:extLst>
                  <a:ext uri="{0D108BD9-81ED-4DB2-BD59-A6C34878D82A}">
                    <a16:rowId xmlns:a16="http://schemas.microsoft.com/office/drawing/2014/main" val="3309439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一中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1000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750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75%</a:t>
                      </a:r>
                    </a:p>
                  </a:txBody>
                  <a:tcPr marT="22860" marB="22860" anchor="ctr"/>
                </a:tc>
                <a:extLst>
                  <a:ext uri="{0D108BD9-81ED-4DB2-BD59-A6C34878D82A}">
                    <a16:rowId xmlns:a16="http://schemas.microsoft.com/office/drawing/2014/main" val="3495466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二中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1000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700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</a:rPr>
                        <a:t>70%</a:t>
                      </a:r>
                    </a:p>
                  </a:txBody>
                  <a:tcPr marT="22860" marB="22860" anchor="ctr"/>
                </a:tc>
                <a:extLst>
                  <a:ext uri="{0D108BD9-81ED-4DB2-BD59-A6C34878D82A}">
                    <a16:rowId xmlns:a16="http://schemas.microsoft.com/office/drawing/2014/main" val="60364620"/>
                  </a:ext>
                </a:extLst>
              </a:tr>
            </a:tbl>
          </a:graphicData>
        </a:graphic>
      </p:graphicFrame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FFC38B51-461E-4163-B58B-FED03CB55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9117885"/>
              </p:ext>
            </p:extLst>
          </p:nvPr>
        </p:nvGraphicFramePr>
        <p:xfrm>
          <a:off x="1238898" y="5199501"/>
          <a:ext cx="8128000" cy="1061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1690789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17799368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86491588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3860604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CA" sz="1800" b="0" kern="1200" dirty="0">
                        <a:solidFill>
                          <a:srgbClr val="191B1F"/>
                        </a:solidFill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  <a:cs typeface="+mn-cs"/>
                      </a:endParaRP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cs"/>
                        </a:rPr>
                        <a:t>参加高考人数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cs"/>
                        </a:rPr>
                        <a:t>升学人数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cs"/>
                        </a:rPr>
                        <a:t>升学率</a:t>
                      </a:r>
                    </a:p>
                  </a:txBody>
                  <a:tcPr marT="22860" marB="22860" anchor="ctr"/>
                </a:tc>
                <a:extLst>
                  <a:ext uri="{0D108BD9-81ED-4DB2-BD59-A6C34878D82A}">
                    <a16:rowId xmlns:a16="http://schemas.microsoft.com/office/drawing/2014/main" val="3050412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cs"/>
                        </a:rPr>
                        <a:t>一中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A" sz="1800" b="0" kern="1200" dirty="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cs"/>
                        </a:rPr>
                        <a:t>200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A" sz="1800" b="0" kern="120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cs"/>
                        </a:rPr>
                        <a:t>50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A" sz="1800" b="0" kern="120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cs"/>
                        </a:rPr>
                        <a:t>25.0%</a:t>
                      </a:r>
                    </a:p>
                  </a:txBody>
                  <a:tcPr marT="22860" marB="22860" anchor="ctr"/>
                </a:tc>
                <a:extLst>
                  <a:ext uri="{0D108BD9-81ED-4DB2-BD59-A6C34878D82A}">
                    <a16:rowId xmlns:a16="http://schemas.microsoft.com/office/drawing/2014/main" val="123699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cs"/>
                        </a:rPr>
                        <a:t>二中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A" sz="1800" b="0" kern="120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cs"/>
                        </a:rPr>
                        <a:t>500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A" sz="1800" b="0" kern="1200" dirty="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cs"/>
                        </a:rPr>
                        <a:t>250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A" sz="1800" b="0" kern="1200" dirty="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cs"/>
                        </a:rPr>
                        <a:t>50.0%</a:t>
                      </a:r>
                    </a:p>
                  </a:txBody>
                  <a:tcPr marT="22860" marB="22860" anchor="ctr"/>
                </a:tc>
                <a:extLst>
                  <a:ext uri="{0D108BD9-81ED-4DB2-BD59-A6C34878D82A}">
                    <a16:rowId xmlns:a16="http://schemas.microsoft.com/office/drawing/2014/main" val="2536931617"/>
                  </a:ext>
                </a:extLst>
              </a:tr>
            </a:tbl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628B199B-FAD6-4C7F-B47A-1505AD1B40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3296800"/>
              </p:ext>
            </p:extLst>
          </p:nvPr>
        </p:nvGraphicFramePr>
        <p:xfrm>
          <a:off x="1238898" y="3019248"/>
          <a:ext cx="8128000" cy="1061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1690789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17799368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86491588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3860604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en-CA" sz="1800" b="0" kern="1200" dirty="0">
                        <a:solidFill>
                          <a:srgbClr val="191B1F"/>
                        </a:solidFill>
                        <a:effectLst/>
                        <a:latin typeface="Microsoft YaHei Light" panose="020B0502040204020203" pitchFamily="34" charset="-122"/>
                        <a:ea typeface="Microsoft YaHei Light" panose="020B0502040204020203" pitchFamily="34" charset="-122"/>
                        <a:cs typeface="+mn-cs"/>
                      </a:endParaRP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cs"/>
                        </a:rPr>
                        <a:t>参加高考人数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cs"/>
                        </a:rPr>
                        <a:t>升学人数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cs"/>
                        </a:rPr>
                        <a:t>升学率</a:t>
                      </a:r>
                    </a:p>
                  </a:txBody>
                  <a:tcPr marT="22860" marB="22860" anchor="ctr"/>
                </a:tc>
                <a:extLst>
                  <a:ext uri="{0D108BD9-81ED-4DB2-BD59-A6C34878D82A}">
                    <a16:rowId xmlns:a16="http://schemas.microsoft.com/office/drawing/2014/main" val="3050412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 dirty="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cs"/>
                        </a:rPr>
                        <a:t>一中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0" kern="1200" dirty="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cs"/>
                        </a:rPr>
                        <a:t>800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0" kern="120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cs"/>
                        </a:rPr>
                        <a:t>700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0" kern="120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cs"/>
                        </a:rPr>
                        <a:t>87.5%</a:t>
                      </a:r>
                    </a:p>
                  </a:txBody>
                  <a:tcPr marT="22860" marB="22860" anchor="ctr"/>
                </a:tc>
                <a:extLst>
                  <a:ext uri="{0D108BD9-81ED-4DB2-BD59-A6C34878D82A}">
                    <a16:rowId xmlns:a16="http://schemas.microsoft.com/office/drawing/2014/main" val="123699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kern="120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cs"/>
                        </a:rPr>
                        <a:t>二中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0" kern="1200" dirty="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cs"/>
                        </a:rPr>
                        <a:t>500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0" kern="1200" dirty="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cs"/>
                        </a:rPr>
                        <a:t>450</a:t>
                      </a:r>
                    </a:p>
                  </a:txBody>
                  <a:tcPr marT="22860" marB="228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0" kern="1200" dirty="0">
                          <a:solidFill>
                            <a:srgbClr val="191B1F"/>
                          </a:solidFill>
                          <a:effectLst/>
                          <a:latin typeface="Microsoft YaHei Light" panose="020B0502040204020203" pitchFamily="34" charset="-122"/>
                          <a:ea typeface="Microsoft YaHei Light" panose="020B0502040204020203" pitchFamily="34" charset="-122"/>
                          <a:cs typeface="+mn-cs"/>
                        </a:rPr>
                        <a:t>90.0%</a:t>
                      </a:r>
                    </a:p>
                  </a:txBody>
                  <a:tcPr marT="22860" marB="22860" anchor="ctr"/>
                </a:tc>
                <a:extLst>
                  <a:ext uri="{0D108BD9-81ED-4DB2-BD59-A6C34878D82A}">
                    <a16:rowId xmlns:a16="http://schemas.microsoft.com/office/drawing/2014/main" val="2536931617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92B8CF8B-EF14-4A6F-95C9-A99FFC4ABE29}"/>
              </a:ext>
            </a:extLst>
          </p:cNvPr>
          <p:cNvSpPr txBox="1"/>
          <p:nvPr/>
        </p:nvSpPr>
        <p:spPr>
          <a:xfrm>
            <a:off x="1238898" y="2576321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理科高考升学情况</a:t>
            </a:r>
            <a:endParaRPr lang="en-CA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C77FB56-BC08-411B-BE12-B16F47607E87}"/>
              </a:ext>
            </a:extLst>
          </p:cNvPr>
          <p:cNvSpPr txBox="1"/>
          <p:nvPr/>
        </p:nvSpPr>
        <p:spPr>
          <a:xfrm>
            <a:off x="1378858" y="4684094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文科高考升学情况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09614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/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数据预处理</a:t>
            </a:r>
            <a:endParaRPr lang="en-US" sz="3200" b="1" dirty="0">
              <a:solidFill>
                <a:srgbClr val="0A05DF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527809" y="1475667"/>
            <a:ext cx="12148501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zh-CN" altLang="en-US" sz="2400" b="1" spc="100" dirty="0">
                <a:ea typeface="微软雅黑" panose="020B0503020204020204" pitchFamily="34" charset="-122"/>
              </a:rPr>
              <a:t>研究数据的相关方向包括：</a:t>
            </a:r>
            <a:endParaRPr lang="en-US" altLang="zh-CN" sz="2400" b="1" spc="100" dirty="0">
              <a:ea typeface="微软雅黑" panose="020B0503020204020204" pitchFamily="34" charset="-122"/>
            </a:endParaRP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ea typeface="微软雅黑" panose="020B0503020204020204" pitchFamily="34" charset="-122"/>
              </a:rPr>
              <a:t>机器学习（</a:t>
            </a:r>
            <a:r>
              <a:rPr lang="en-US" altLang="zh-CN" sz="2400" spc="100" dirty="0">
                <a:ea typeface="微软雅黑" panose="020B0503020204020204" pitchFamily="34" charset="-122"/>
              </a:rPr>
              <a:t>machine learning</a:t>
            </a:r>
            <a:r>
              <a:rPr lang="zh-CN" altLang="en-US" sz="2400" spc="100" dirty="0">
                <a:ea typeface="微软雅黑" panose="020B0503020204020204" pitchFamily="34" charset="-122"/>
              </a:rPr>
              <a:t>）</a:t>
            </a:r>
            <a:endParaRPr lang="en-US" altLang="zh-CN" sz="2400" spc="100" dirty="0">
              <a:ea typeface="微软雅黑" panose="020B0503020204020204" pitchFamily="34" charset="-122"/>
            </a:endParaRP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ea typeface="微软雅黑" panose="020B0503020204020204" pitchFamily="34" charset="-122"/>
              </a:rPr>
              <a:t>数据科学（</a:t>
            </a:r>
            <a:r>
              <a:rPr lang="en-US" altLang="zh-CN" sz="2400" spc="100" dirty="0">
                <a:ea typeface="微软雅黑" panose="020B0503020204020204" pitchFamily="34" charset="-122"/>
              </a:rPr>
              <a:t>data science</a:t>
            </a:r>
            <a:r>
              <a:rPr lang="zh-CN" altLang="en-US" sz="2400" spc="100" dirty="0">
                <a:ea typeface="微软雅黑" panose="020B0503020204020204" pitchFamily="34" charset="-122"/>
              </a:rPr>
              <a:t>）</a:t>
            </a:r>
            <a:endParaRPr lang="en-US" altLang="zh-CN" sz="2400" spc="100" dirty="0">
              <a:ea typeface="微软雅黑" panose="020B0503020204020204" pitchFamily="34" charset="-122"/>
            </a:endParaRP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ea typeface="微软雅黑" panose="020B0503020204020204" pitchFamily="34" charset="-122"/>
              </a:rPr>
              <a:t>数据分析（</a:t>
            </a:r>
            <a:r>
              <a:rPr lang="en-US" altLang="zh-CN" sz="2400" spc="100" dirty="0">
                <a:ea typeface="微软雅黑" panose="020B0503020204020204" pitchFamily="34" charset="-122"/>
              </a:rPr>
              <a:t>data analysis</a:t>
            </a:r>
            <a:r>
              <a:rPr lang="zh-CN" altLang="en-US" sz="2400" spc="100" dirty="0">
                <a:ea typeface="微软雅黑" panose="020B0503020204020204" pitchFamily="34" charset="-122"/>
              </a:rPr>
              <a:t>）</a:t>
            </a:r>
            <a:endParaRPr lang="en-US" altLang="zh-CN" sz="2400" spc="100" dirty="0">
              <a:ea typeface="微软雅黑" panose="020B0503020204020204" pitchFamily="34" charset="-122"/>
            </a:endParaRP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ea typeface="微软雅黑" panose="020B0503020204020204" pitchFamily="34" charset="-122"/>
              </a:rPr>
              <a:t>统计学习（</a:t>
            </a:r>
            <a:r>
              <a:rPr lang="en-US" altLang="zh-CN" sz="2400" spc="100" dirty="0">
                <a:ea typeface="微软雅黑" panose="020B0503020204020204" pitchFamily="34" charset="-122"/>
              </a:rPr>
              <a:t>statistical learning</a:t>
            </a:r>
            <a:r>
              <a:rPr lang="zh-CN" altLang="en-US" sz="2400" spc="100" dirty="0">
                <a:ea typeface="微软雅黑" panose="020B0503020204020204" pitchFamily="34" charset="-122"/>
              </a:rPr>
              <a:t>）</a:t>
            </a:r>
            <a:endParaRPr lang="en-US" altLang="zh-CN" sz="2400" spc="100" dirty="0">
              <a:ea typeface="微软雅黑" panose="020B0503020204020204" pitchFamily="34" charset="-122"/>
            </a:endParaRP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ea typeface="微软雅黑" panose="020B0503020204020204" pitchFamily="34" charset="-122"/>
              </a:rPr>
              <a:t>数据挖掘（</a:t>
            </a:r>
            <a:r>
              <a:rPr lang="en-US" altLang="zh-CN" sz="2400" spc="100" dirty="0">
                <a:ea typeface="微软雅黑" panose="020B0503020204020204" pitchFamily="34" charset="-122"/>
              </a:rPr>
              <a:t>knowledge mining</a:t>
            </a:r>
            <a:r>
              <a:rPr lang="zh-CN" altLang="en-US" sz="2400" spc="100" dirty="0">
                <a:ea typeface="微软雅黑" panose="020B0503020204020204" pitchFamily="34" charset="-122"/>
              </a:rPr>
              <a:t>）</a:t>
            </a:r>
            <a:endParaRPr lang="en-US" altLang="zh-CN" sz="2400" spc="100" dirty="0">
              <a:ea typeface="微软雅黑" panose="020B0503020204020204" pitchFamily="34" charset="-122"/>
            </a:endParaRP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ea typeface="微软雅黑" panose="020B0503020204020204" pitchFamily="34" charset="-122"/>
              </a:rPr>
              <a:t>模式识别（</a:t>
            </a:r>
            <a:r>
              <a:rPr lang="en-US" altLang="zh-CN" sz="2400" spc="100" dirty="0">
                <a:ea typeface="微软雅黑" panose="020B0503020204020204" pitchFamily="34" charset="-122"/>
              </a:rPr>
              <a:t>pattern recognition)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3ECFFB44-EE1C-40D5-AC9D-C6A7962A71AE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342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/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数据预处理</a:t>
            </a:r>
            <a:endParaRPr lang="en-US" sz="3200" b="1" dirty="0">
              <a:solidFill>
                <a:srgbClr val="0A05DF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300049" y="1144071"/>
            <a:ext cx="12148501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zh-CN" altLang="en-US" sz="2400" b="1" spc="100" dirty="0">
                <a:ea typeface="微软雅黑" panose="020B0503020204020204" pitchFamily="34" charset="-122"/>
              </a:rPr>
              <a:t>“数据”这个概念包含：</a:t>
            </a:r>
            <a:endParaRPr lang="en-US" altLang="zh-CN" sz="2400" b="1" spc="100" dirty="0">
              <a:ea typeface="微软雅黑" panose="020B0503020204020204" pitchFamily="34" charset="-122"/>
            </a:endParaRP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ea typeface="微软雅黑" panose="020B0503020204020204" pitchFamily="34" charset="-122"/>
              </a:rPr>
              <a:t>数学数字</a:t>
            </a:r>
            <a:endParaRPr lang="en-CA" altLang="zh-CN" sz="2400" spc="100" dirty="0">
              <a:ea typeface="微软雅黑" panose="020B0503020204020204" pitchFamily="34" charset="-122"/>
            </a:endParaRP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ea typeface="微软雅黑" panose="020B0503020204020204" pitchFamily="34" charset="-122"/>
              </a:rPr>
              <a:t>表格</a:t>
            </a:r>
            <a:endParaRPr lang="en-CA" altLang="zh-CN" sz="2400" spc="100" dirty="0">
              <a:ea typeface="微软雅黑" panose="020B0503020204020204" pitchFamily="34" charset="-122"/>
            </a:endParaRP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ea typeface="微软雅黑" panose="020B0503020204020204" pitchFamily="34" charset="-122"/>
              </a:rPr>
              <a:t>文字</a:t>
            </a:r>
            <a:r>
              <a:rPr lang="en-CA" altLang="zh-CN" sz="2400" spc="100" dirty="0">
                <a:ea typeface="微软雅黑" panose="020B0503020204020204" pitchFamily="34" charset="-122"/>
              </a:rPr>
              <a:t>/</a:t>
            </a:r>
            <a:r>
              <a:rPr lang="zh-CN" altLang="en-US" sz="2400" spc="100" dirty="0">
                <a:ea typeface="微软雅黑" panose="020B0503020204020204" pitchFamily="34" charset="-122"/>
              </a:rPr>
              <a:t>文本</a:t>
            </a:r>
            <a:endParaRPr lang="en-CA" altLang="zh-CN" sz="2400" spc="100" dirty="0">
              <a:ea typeface="微软雅黑" panose="020B0503020204020204" pitchFamily="34" charset="-122"/>
            </a:endParaRP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ea typeface="微软雅黑" panose="020B0503020204020204" pitchFamily="34" charset="-122"/>
              </a:rPr>
              <a:t>图片</a:t>
            </a:r>
            <a:endParaRPr lang="en-US" altLang="zh-CN" sz="2400" spc="100" dirty="0">
              <a:ea typeface="微软雅黑" panose="020B0503020204020204" pitchFamily="34" charset="-122"/>
            </a:endParaRP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ea typeface="微软雅黑" panose="020B0503020204020204" pitchFamily="34" charset="-122"/>
              </a:rPr>
              <a:t>视频</a:t>
            </a:r>
            <a:endParaRPr lang="en-US" altLang="zh-CN" sz="2400" spc="100" dirty="0">
              <a:ea typeface="微软雅黑" panose="020B0503020204020204" pitchFamily="34" charset="-122"/>
            </a:endParaRP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ea typeface="微软雅黑" panose="020B0503020204020204" pitchFamily="34" charset="-122"/>
              </a:rPr>
              <a:t>音频</a:t>
            </a:r>
            <a:endParaRPr lang="en-US" altLang="zh-CN" sz="2400" spc="100" dirty="0">
              <a:ea typeface="微软雅黑" panose="020B0503020204020204" pitchFamily="34" charset="-122"/>
            </a:endParaRP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ea typeface="微软雅黑" panose="020B0503020204020204" pitchFamily="34" charset="-122"/>
              </a:rPr>
              <a:t>交易流水</a:t>
            </a:r>
            <a:endParaRPr lang="en-US" altLang="zh-CN" sz="2400" spc="100" dirty="0">
              <a:ea typeface="微软雅黑" panose="020B0503020204020204" pitchFamily="34" charset="-122"/>
            </a:endParaRP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ea typeface="微软雅黑" panose="020B0503020204020204" pitchFamily="34" charset="-122"/>
              </a:rPr>
              <a:t>图数据</a:t>
            </a:r>
            <a:endParaRPr lang="en-US" altLang="zh-CN" sz="2400" spc="100" dirty="0">
              <a:ea typeface="微软雅黑" panose="020B0503020204020204" pitchFamily="34" charset="-122"/>
            </a:endParaRPr>
          </a:p>
          <a:p>
            <a:pPr lvl="1">
              <a:spcAft>
                <a:spcPts val="1200"/>
              </a:spcAft>
            </a:pPr>
            <a:r>
              <a:rPr lang="en-US" altLang="zh-CN" sz="2400" spc="100" dirty="0">
                <a:ea typeface="微软雅黑" panose="020B0503020204020204" pitchFamily="34" charset="-122"/>
              </a:rPr>
              <a:t>…….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A2DBCC72-4869-47A0-8B62-E7EE7327DD8B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5309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/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数据预处理</a:t>
            </a:r>
            <a:endParaRPr lang="en-US" sz="3200" b="1" dirty="0">
              <a:solidFill>
                <a:srgbClr val="0A05DF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300049" y="1244554"/>
            <a:ext cx="12148501" cy="4124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zh-CN" altLang="en-US" sz="2400" b="1" spc="100" dirty="0">
                <a:ea typeface="微软雅黑" panose="020B0503020204020204" pitchFamily="34" charset="-122"/>
              </a:rPr>
              <a:t>一些数据的例子：</a:t>
            </a:r>
            <a:endParaRPr lang="en-US" altLang="zh-CN" sz="2400" b="1" spc="100" dirty="0">
              <a:ea typeface="微软雅黑" panose="020B0503020204020204" pitchFamily="34" charset="-122"/>
            </a:endParaRP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ea typeface="微软雅黑" panose="020B0503020204020204" pitchFamily="34" charset="-122"/>
              </a:rPr>
              <a:t>谷歌公司每天处理</a:t>
            </a:r>
            <a:r>
              <a:rPr lang="en-US" altLang="zh-CN" sz="2400" spc="100" dirty="0">
                <a:ea typeface="微软雅黑" panose="020B0503020204020204" pitchFamily="34" charset="-122"/>
              </a:rPr>
              <a:t>24 PB</a:t>
            </a:r>
            <a:r>
              <a:rPr lang="zh-CN" altLang="en-US" sz="2400" spc="100" dirty="0">
                <a:ea typeface="微软雅黑" panose="020B0503020204020204" pitchFamily="34" charset="-122"/>
              </a:rPr>
              <a:t>数据</a:t>
            </a:r>
            <a:endParaRPr lang="en-US" altLang="zh-CN" sz="2400" spc="100" dirty="0">
              <a:ea typeface="微软雅黑" panose="020B0503020204020204" pitchFamily="34" charset="-122"/>
            </a:endParaRP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400" spc="100" dirty="0">
                <a:ea typeface="微软雅黑" panose="020B0503020204020204" pitchFamily="34" charset="-122"/>
              </a:rPr>
              <a:t>Facebook</a:t>
            </a:r>
            <a:r>
              <a:rPr lang="zh-CN" altLang="en-US" sz="2400" spc="100" dirty="0">
                <a:ea typeface="微软雅黑" panose="020B0503020204020204" pitchFamily="34" charset="-122"/>
              </a:rPr>
              <a:t>网站每天上传</a:t>
            </a:r>
            <a:r>
              <a:rPr lang="en-US" altLang="zh-CN" sz="2400" spc="100" dirty="0">
                <a:ea typeface="微软雅黑" panose="020B0503020204020204" pitchFamily="34" charset="-122"/>
              </a:rPr>
              <a:t>1</a:t>
            </a:r>
            <a:r>
              <a:rPr lang="zh-CN" altLang="en-US" sz="2400" spc="100" dirty="0">
                <a:ea typeface="微软雅黑" panose="020B0503020204020204" pitchFamily="34" charset="-122"/>
              </a:rPr>
              <a:t>千万张照片</a:t>
            </a:r>
            <a:endParaRPr lang="en-US" altLang="zh-CN" sz="2400" spc="100" dirty="0">
              <a:ea typeface="微软雅黑" panose="020B0503020204020204" pitchFamily="34" charset="-122"/>
            </a:endParaRP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400" spc="100" dirty="0" err="1">
                <a:ea typeface="微软雅黑" panose="020B0503020204020204" pitchFamily="34" charset="-122"/>
              </a:rPr>
              <a:t>Youtube</a:t>
            </a:r>
            <a:r>
              <a:rPr lang="zh-CN" altLang="en-US" sz="2400" spc="100" dirty="0">
                <a:ea typeface="微软雅黑" panose="020B0503020204020204" pitchFamily="34" charset="-122"/>
              </a:rPr>
              <a:t>每秒钟上传</a:t>
            </a:r>
            <a:r>
              <a:rPr lang="en-US" altLang="zh-CN" sz="2400" spc="100" dirty="0">
                <a:ea typeface="微软雅黑" panose="020B0503020204020204" pitchFamily="34" charset="-122"/>
              </a:rPr>
              <a:t>1</a:t>
            </a:r>
            <a:r>
              <a:rPr lang="zh-CN" altLang="en-US" sz="2400" spc="100" dirty="0">
                <a:ea typeface="微软雅黑" panose="020B0503020204020204" pitchFamily="34" charset="-122"/>
              </a:rPr>
              <a:t>小时时长视频</a:t>
            </a:r>
            <a:endParaRPr lang="en-US" altLang="zh-CN" sz="2400" spc="100" dirty="0">
              <a:ea typeface="微软雅黑" panose="020B0503020204020204" pitchFamily="34" charset="-122"/>
            </a:endParaRP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400" spc="100" dirty="0">
                <a:ea typeface="微软雅黑" panose="020B0503020204020204" pitchFamily="34" charset="-122"/>
              </a:rPr>
              <a:t>Twitter</a:t>
            </a:r>
            <a:r>
              <a:rPr lang="zh-CN" altLang="en-US" sz="2400" spc="100" dirty="0">
                <a:ea typeface="微软雅黑" panose="020B0503020204020204" pitchFamily="34" charset="-122"/>
              </a:rPr>
              <a:t>每天新增</a:t>
            </a:r>
            <a:r>
              <a:rPr lang="en-US" altLang="zh-CN" sz="2400" spc="100" dirty="0">
                <a:ea typeface="微软雅黑" panose="020B0503020204020204" pitchFamily="34" charset="-122"/>
              </a:rPr>
              <a:t>4</a:t>
            </a:r>
            <a:r>
              <a:rPr lang="zh-CN" altLang="en-US" sz="2400" spc="100" dirty="0">
                <a:ea typeface="微软雅黑" panose="020B0503020204020204" pitchFamily="34" charset="-122"/>
              </a:rPr>
              <a:t>亿新</a:t>
            </a:r>
            <a:r>
              <a:rPr lang="en-US" altLang="zh-CN" sz="2400" spc="100" dirty="0">
                <a:ea typeface="微软雅黑" panose="020B0503020204020204" pitchFamily="34" charset="-122"/>
              </a:rPr>
              <a:t>twitter</a:t>
            </a: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ea typeface="微软雅黑" panose="020B0503020204020204" pitchFamily="34" charset="-122"/>
              </a:rPr>
              <a:t>全世界的卫星每天产生数据都是几百个</a:t>
            </a:r>
            <a:r>
              <a:rPr lang="en-US" altLang="zh-CN" sz="2400" spc="100" dirty="0">
                <a:ea typeface="微软雅黑" panose="020B0503020204020204" pitchFamily="34" charset="-122"/>
              </a:rPr>
              <a:t>PB</a:t>
            </a:r>
            <a:r>
              <a:rPr lang="zh-CN" altLang="en-US" sz="2400" spc="100" dirty="0">
                <a:ea typeface="微软雅黑" panose="020B0503020204020204" pitchFamily="34" charset="-122"/>
              </a:rPr>
              <a:t>。</a:t>
            </a:r>
            <a:endParaRPr lang="en-US" altLang="zh-CN" sz="2400" spc="100" dirty="0">
              <a:ea typeface="微软雅黑" panose="020B0503020204020204" pitchFamily="34" charset="-122"/>
            </a:endParaRP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altLang="zh-CN" sz="2400" spc="100" dirty="0">
              <a:ea typeface="微软雅黑" panose="020B0503020204020204" pitchFamily="34" charset="-122"/>
            </a:endParaRPr>
          </a:p>
          <a:p>
            <a:pPr>
              <a:spcAft>
                <a:spcPts val="1200"/>
              </a:spcAft>
            </a:pPr>
            <a:r>
              <a:rPr lang="zh-CN" altLang="en-US" sz="2400" spc="100" dirty="0">
                <a:ea typeface="微软雅黑" panose="020B0503020204020204" pitchFamily="34" charset="-122"/>
              </a:rPr>
              <a:t>截止</a:t>
            </a:r>
            <a:r>
              <a:rPr lang="en-US" altLang="zh-CN" sz="2400" spc="100" dirty="0">
                <a:ea typeface="微软雅黑" panose="020B0503020204020204" pitchFamily="34" charset="-122"/>
              </a:rPr>
              <a:t>2020</a:t>
            </a:r>
            <a:r>
              <a:rPr lang="zh-CN" altLang="en-US" sz="2400" spc="100" dirty="0">
                <a:ea typeface="微软雅黑" panose="020B0503020204020204" pitchFamily="34" charset="-122"/>
              </a:rPr>
              <a:t>年，全球数据达到</a:t>
            </a:r>
            <a:r>
              <a:rPr lang="en-US" altLang="zh-CN" sz="2400" spc="100" dirty="0">
                <a:ea typeface="微软雅黑" panose="020B0503020204020204" pitchFamily="34" charset="-122"/>
              </a:rPr>
              <a:t>44ZB </a:t>
            </a:r>
            <a:r>
              <a:rPr lang="zh-CN" altLang="en-US" sz="2400" spc="100" dirty="0">
                <a:ea typeface="微软雅黑" panose="020B0503020204020204" pitchFamily="34" charset="-122"/>
              </a:rPr>
              <a:t>（</a:t>
            </a:r>
            <a:r>
              <a:rPr lang="en-US" altLang="zh-CN" sz="2400" spc="100" dirty="0">
                <a:ea typeface="微软雅黑" panose="020B0503020204020204" pitchFamily="34" charset="-122"/>
              </a:rPr>
              <a:t>44000</a:t>
            </a:r>
            <a:r>
              <a:rPr lang="zh-CN" altLang="en-US" sz="2400" spc="100" dirty="0">
                <a:ea typeface="微软雅黑" panose="020B0503020204020204" pitchFamily="34" charset="-122"/>
              </a:rPr>
              <a:t>亿</a:t>
            </a:r>
            <a:r>
              <a:rPr lang="en-US" altLang="zh-CN" sz="2400" spc="100" dirty="0">
                <a:ea typeface="微软雅黑" panose="020B0503020204020204" pitchFamily="34" charset="-122"/>
              </a:rPr>
              <a:t>GB</a:t>
            </a:r>
            <a:r>
              <a:rPr lang="zh-CN" altLang="en-US" sz="2400" spc="100" dirty="0">
                <a:ea typeface="微软雅黑" panose="020B0503020204020204" pitchFamily="34" charset="-122"/>
              </a:rPr>
              <a:t>）</a:t>
            </a:r>
            <a:endParaRPr lang="en-US" altLang="zh-CN" sz="2400" spc="100" dirty="0">
              <a:ea typeface="微软雅黑" panose="020B0503020204020204" pitchFamily="34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BA10D220-1CAB-41B6-ACFE-53E61C781E1D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1005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/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数据预处理</a:t>
            </a:r>
            <a:endParaRPr lang="en-US" sz="3200" b="1" dirty="0">
              <a:solidFill>
                <a:srgbClr val="0A05DF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188317" y="737209"/>
                <a:ext cx="12148501" cy="60033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zh-CN" altLang="en-US" sz="2400" spc="100" dirty="0">
                    <a:solidFill>
                      <a:srgbClr val="00206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数据预处理将原始数据转换为机器学习可以处理的数据</a:t>
                </a:r>
                <a:r>
                  <a:rPr lang="zh-CN" altLang="en-US" sz="2400" spc="100" dirty="0">
                    <a:ea typeface="微软雅黑" panose="020B0503020204020204" pitchFamily="34" charset="-122"/>
                  </a:rPr>
                  <a:t>。</a:t>
                </a:r>
                <a:endParaRPr lang="en-US" sz="2400" spc="100" dirty="0"/>
              </a:p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b="1" spc="100" dirty="0">
                    <a:ea typeface="微软雅黑" panose="020B0503020204020204" pitchFamily="34" charset="-122"/>
                  </a:rPr>
                  <a:t>删除无信息量的特征</a:t>
                </a:r>
                <a:r>
                  <a:rPr lang="en-US" sz="2400" dirty="0"/>
                  <a:t>: </a:t>
                </a:r>
                <a:r>
                  <a:rPr lang="zh-CN" altLang="en-US" sz="2600" dirty="0"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删除与任务无关的特征。</a:t>
                </a:r>
                <a:endParaRPr lang="en-US" sz="2600" dirty="0">
                  <a:latin typeface="华文楷体" panose="02010600040101010101" pitchFamily="2" charset="-122"/>
                  <a:ea typeface="华文楷体" panose="02010600040101010101" pitchFamily="2" charset="-122"/>
                </a:endParaRPr>
              </a:p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b="1" spc="100" dirty="0">
                    <a:ea typeface="微软雅黑" panose="020B0503020204020204" pitchFamily="34" charset="-122"/>
                  </a:rPr>
                  <a:t>平衡数据</a:t>
                </a:r>
                <a:r>
                  <a:rPr lang="en-US" sz="2400" dirty="0"/>
                  <a:t>: </a:t>
                </a:r>
                <a:r>
                  <a:rPr lang="zh-CN" altLang="en-US" sz="2600" dirty="0"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保证每一个类别所包含的样本数目差不多。</a:t>
                </a:r>
                <a:endParaRPr lang="en-US" sz="2600" dirty="0">
                  <a:latin typeface="华文楷体" panose="02010600040101010101" pitchFamily="2" charset="-122"/>
                  <a:ea typeface="华文楷体" panose="02010600040101010101" pitchFamily="2" charset="-122"/>
                </a:endParaRPr>
              </a:p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b="1" spc="100" dirty="0">
                    <a:ea typeface="微软雅黑" panose="020B0503020204020204" pitchFamily="34" charset="-122"/>
                  </a:rPr>
                  <a:t>删除</a:t>
                </a:r>
                <a:r>
                  <a:rPr lang="en-CA" altLang="zh-CN" sz="2400" b="1" spc="100" dirty="0">
                    <a:ea typeface="微软雅黑" panose="020B0503020204020204" pitchFamily="34" charset="-122"/>
                  </a:rPr>
                  <a:t>/</a:t>
                </a:r>
                <a:r>
                  <a:rPr lang="zh-CN" altLang="en-US" sz="2400" b="1" spc="100" dirty="0">
                    <a:ea typeface="微软雅黑" panose="020B0503020204020204" pitchFamily="34" charset="-122"/>
                  </a:rPr>
                  <a:t>补全缺失数据</a:t>
                </a:r>
                <a:r>
                  <a:rPr lang="zh-CN" altLang="en-US" sz="2400" spc="100" dirty="0">
                    <a:ea typeface="微软雅黑" panose="020B0503020204020204" pitchFamily="34" charset="-122"/>
                  </a:rPr>
                  <a:t>：</a:t>
                </a:r>
                <a:r>
                  <a:rPr lang="zh-CN" altLang="en-US" sz="2600" dirty="0"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如果一个样本缺失的特征特别多，可以考虑将其删除。</a:t>
                </a:r>
                <a:endParaRPr lang="en-US" sz="2600" dirty="0">
                  <a:latin typeface="华文楷体" panose="02010600040101010101" pitchFamily="2" charset="-122"/>
                  <a:ea typeface="华文楷体" panose="02010600040101010101" pitchFamily="2" charset="-122"/>
                </a:endParaRPr>
              </a:p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b="1" spc="100" dirty="0">
                    <a:ea typeface="微软雅黑" panose="020B0503020204020204" pitchFamily="34" charset="-122"/>
                  </a:rPr>
                  <a:t>删除离群值</a:t>
                </a:r>
                <a:r>
                  <a:rPr lang="en-CA" altLang="zh-CN" sz="2400" b="1" spc="100" dirty="0">
                    <a:ea typeface="微软雅黑" panose="020B0503020204020204" pitchFamily="34" charset="-122"/>
                  </a:rPr>
                  <a:t>(</a:t>
                </a:r>
                <a:r>
                  <a:rPr lang="en-US" altLang="zh-CN" sz="2400" b="1" spc="100" dirty="0">
                    <a:ea typeface="微软雅黑" panose="020B0503020204020204" pitchFamily="34" charset="-122"/>
                  </a:rPr>
                  <a:t>outliers</a:t>
                </a:r>
                <a:r>
                  <a:rPr lang="en-CA" altLang="zh-CN" sz="2400" b="1" spc="100" dirty="0">
                    <a:ea typeface="微软雅黑" panose="020B0503020204020204" pitchFamily="34" charset="-122"/>
                  </a:rPr>
                  <a:t>)</a:t>
                </a:r>
                <a:r>
                  <a:rPr lang="en-US" sz="2400" dirty="0"/>
                  <a:t>:</a:t>
                </a:r>
                <a:r>
                  <a:rPr lang="en-US" sz="2400" dirty="0">
                    <a:latin typeface="华文行楷" panose="02010800040101010101" pitchFamily="2" charset="-122"/>
                    <a:ea typeface="华文行楷" panose="02010800040101010101" pitchFamily="2" charset="-122"/>
                  </a:rPr>
                  <a:t> </a:t>
                </a:r>
                <a:r>
                  <a:rPr lang="zh-CN" altLang="en-US" sz="2800" dirty="0">
                    <a:latin typeface="KaiTi" panose="02010609060101010101" pitchFamily="49" charset="-122"/>
                    <a:ea typeface="KaiTi" panose="02010609060101010101" pitchFamily="49" charset="-122"/>
                  </a:rPr>
                  <a:t>离群</a:t>
                </a:r>
                <a:r>
                  <a:rPr lang="zh-CN" altLang="en-US" sz="2600" dirty="0">
                    <a:latin typeface="楷体" panose="02010609060101010101" pitchFamily="49" charset="-122"/>
                    <a:ea typeface="楷体" panose="02010609060101010101" pitchFamily="49" charset="-122"/>
                  </a:rPr>
                  <a:t>值是指与同类别其他数据分布规律不一致的数据。</a:t>
                </a:r>
                <a:endParaRPr lang="en-US" altLang="zh-CN" sz="2600" dirty="0">
                  <a:ea typeface="微软雅黑" panose="020B0503020204020204" pitchFamily="34" charset="-122"/>
                </a:endParaRPr>
              </a:p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b="1" spc="100" dirty="0">
                    <a:ea typeface="微软雅黑" panose="020B0503020204020204" pitchFamily="34" charset="-122"/>
                  </a:rPr>
                  <a:t>非数值数据转换为数值数据</a:t>
                </a:r>
                <a:r>
                  <a:rPr lang="en-US" altLang="zh-CN" sz="2400" dirty="0">
                    <a:ea typeface="微软雅黑" panose="020B0503020204020204" pitchFamily="34" charset="-122"/>
                  </a:rPr>
                  <a:t>: </a:t>
                </a:r>
                <a:r>
                  <a:rPr lang="zh-CN" altLang="en-US" sz="2600" dirty="0">
                    <a:latin typeface="楷体" panose="02010609060101010101" pitchFamily="49" charset="-122"/>
                    <a:ea typeface="楷体" panose="02010609060101010101" pitchFamily="49" charset="-122"/>
                  </a:rPr>
                  <a:t>机器学习模型只能处理数值数据。</a:t>
                </a:r>
                <a:endParaRPr lang="en-US" altLang="zh-CN" sz="2600" dirty="0">
                  <a:ea typeface="微软雅黑" panose="020B0503020204020204" pitchFamily="34" charset="-122"/>
                </a:endParaRPr>
              </a:p>
              <a:p>
                <a:pPr algn="ctr">
                  <a:spcAft>
                    <a:spcPts val="1200"/>
                  </a:spcAft>
                </a:pPr>
                <a:r>
                  <a:rPr lang="en-US" altLang="zh-CN" sz="2400" dirty="0">
                    <a:ea typeface="微软雅黑" panose="020B0503020204020204" pitchFamily="34" charset="-122"/>
                  </a:rPr>
                  <a:t> </a:t>
                </a:r>
                <a:r>
                  <a:rPr lang="zh-CN" altLang="en-US" sz="2400" dirty="0">
                    <a:ea typeface="微软雅黑" panose="020B0503020204020204" pitchFamily="34" charset="-122"/>
                  </a:rPr>
                  <a:t>否</a:t>
                </a:r>
                <a:r>
                  <a:rPr lang="en-US" altLang="zh-CN" sz="24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altLang="zh-CN" sz="2400" dirty="0">
                    <a:ea typeface="微软雅黑" panose="020B0503020204020204" pitchFamily="34" charset="-122"/>
                  </a:rPr>
                  <a:t>,  </a:t>
                </a:r>
                <a:r>
                  <a:rPr lang="zh-CN" altLang="en-US" sz="2400" dirty="0">
                    <a:ea typeface="微软雅黑" panose="020B0503020204020204" pitchFamily="34" charset="-122"/>
                  </a:rPr>
                  <a:t>是</a:t>
                </a:r>
                <a:r>
                  <a:rPr lang="en-US" altLang="zh-CN" sz="24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altLang="zh-CN" sz="2400" dirty="0">
                    <a:ea typeface="微软雅黑" panose="020B0503020204020204" pitchFamily="34" charset="-122"/>
                  </a:rPr>
                  <a:t>1</a:t>
                </a:r>
              </a:p>
              <a:p>
                <a:pPr marL="342900" indent="-3429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zh-CN" altLang="en-US" sz="2400" b="1" spc="100" dirty="0">
                    <a:ea typeface="微软雅黑" panose="020B0503020204020204" pitchFamily="34" charset="-122"/>
                  </a:rPr>
                  <a:t>数据归一化</a:t>
                </a:r>
                <a:r>
                  <a:rPr lang="en-US" altLang="zh-CN" sz="2400" dirty="0">
                    <a:ea typeface="微软雅黑" panose="020B0503020204020204" pitchFamily="34" charset="-122"/>
                  </a:rPr>
                  <a:t>: </a:t>
                </a:r>
                <a:r>
                  <a:rPr lang="zh-CN" altLang="en-US" sz="2600" dirty="0"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保证每个特征数值范围差不多</a:t>
                </a:r>
                <a:endParaRPr lang="en-US" altLang="zh-CN" sz="2600" dirty="0">
                  <a:latin typeface="华文楷体" panose="02010600040101010101" pitchFamily="2" charset="-122"/>
                  <a:ea typeface="华文楷体" panose="02010600040101010101" pitchFamily="2" charset="-122"/>
                </a:endParaRPr>
              </a:p>
              <a:p>
                <a:pPr algn="ctr">
                  <a:spcAft>
                    <a:spcPts val="12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f>
                      <m:f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acc>
                          <m:accPr>
                            <m:chr m:val="̅"/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acc>
                      </m:num>
                      <m:den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</m:oMath>
                </a14:m>
                <a:r>
                  <a:rPr lang="zh-CN" altLang="en-US" sz="2000" dirty="0">
                    <a:ea typeface="微软雅黑" panose="020B0503020204020204" pitchFamily="34" charset="-122"/>
                  </a:rPr>
                  <a:t>  </a:t>
                </a:r>
                <a:r>
                  <a:rPr lang="en-US" altLang="zh-CN" sz="2000" dirty="0">
                    <a:ea typeface="微软雅黑" panose="020B0503020204020204" pitchFamily="34" charset="-122"/>
                  </a:rPr>
                  <a:t>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f>
                      <m:f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acc>
                          <m:accPr>
                            <m:chr m:val="̅"/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acc>
                      </m:num>
                      <m:den>
                        <m:func>
                          <m:func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24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max</m:t>
                                </m:r>
                              </m:e>
                              <m:lim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</m:lim>
                            </m:limLow>
                          </m:fName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acc>
                              <m:accPr>
                                <m:chr m:val="̅"/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US" altLang="zh-CN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400" i="1">
                                        <a:latin typeface="Cambria Math" panose="02040503050406030204" pitchFamily="18" charset="0"/>
                                      </a:rPr>
                                      <m:t>.</m:t>
                                    </m:r>
                                    <m:r>
                                      <a:rPr lang="en-US" altLang="zh-CN" sz="2400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acc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|</m:t>
                            </m:r>
                          </m:e>
                        </m:func>
                      </m:den>
                    </m:f>
                  </m:oMath>
                </a14:m>
                <a:endParaRPr lang="en-US" altLang="zh-CN" sz="2400" dirty="0">
                  <a:ea typeface="微软雅黑" panose="020B0503020204020204" pitchFamily="34" charset="-122"/>
                </a:endParaRPr>
              </a:p>
              <a:p>
                <a:pPr>
                  <a:spcAft>
                    <a:spcPts val="1200"/>
                  </a:spcAft>
                </a:pPr>
                <a:r>
                  <a:rPr lang="zh-CN" altLang="en-US" sz="2400" dirty="0">
                    <a:latin typeface="楷体" panose="02010609060101010101" pitchFamily="49" charset="-122"/>
                    <a:ea typeface="楷体" panose="02010609060101010101" pitchFamily="49" charset="-122"/>
                  </a:rPr>
                  <a:t>其中</a:t>
                </a:r>
                <a:r>
                  <a:rPr lang="en-US" altLang="zh-CN" sz="24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acc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subSup"/>
                            <m:supHide m:val="on"/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9"/>
                              </m:r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</m:e>
                        </m:nary>
                      </m:num>
                      <m:den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altLang="zh-CN" sz="2400" dirty="0">
                    <a:ea typeface="微软雅黑" panose="020B0503020204020204" pitchFamily="34" charset="-122"/>
                  </a:rPr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subSup"/>
                            <m:supHide m:val="on"/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9"/>
                              </m:r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altLang="zh-CN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400" i="1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̅"/>
                                    <m:ctrlPr>
                                      <a:rPr lang="en-US" altLang="zh-CN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sSub>
                                      <m:sSubPr>
                                        <m:ctrlPr>
                                          <a:rPr lang="en-US" altLang="zh-CN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4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altLang="zh-CN" sz="2400" i="1">
                                            <a:latin typeface="Cambria Math" panose="02040503050406030204" pitchFamily="18" charset="0"/>
                                          </a:rPr>
                                          <m:t>.</m:t>
                                        </m:r>
                                        <m:r>
                                          <a:rPr lang="en-US" altLang="zh-CN" sz="2400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</m:e>
                                </m:acc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num>
                      <m:den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−1</m:t>
                        </m:r>
                      </m:den>
                    </m:f>
                    <m:r>
                      <a:rPr lang="zh-CN" altLang="en-US" sz="2400" i="1">
                        <a:latin typeface="Cambria Math" panose="02040503050406030204" pitchFamily="18" charset="0"/>
                      </a:rPr>
                      <m:t>。</m:t>
                    </m:r>
                  </m:oMath>
                </a14:m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317" y="737209"/>
                <a:ext cx="12148501" cy="6003310"/>
              </a:xfrm>
              <a:prstGeom prst="rect">
                <a:avLst/>
              </a:prstGeom>
              <a:blipFill>
                <a:blip r:embed="rId2"/>
                <a:stretch>
                  <a:fillRect l="-803" t="-914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07BF9FA4-65E2-4B3B-9282-930E10095C93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8781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76D4E1FA-0ED9-479F-9201-ECBE675900C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64229" y="1729194"/>
          <a:ext cx="10863541" cy="41075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5657">
                  <a:extLst>
                    <a:ext uri="{9D8B030D-6E8A-4147-A177-3AD203B41FA5}">
                      <a16:colId xmlns:a16="http://schemas.microsoft.com/office/drawing/2014/main" val="1878687592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3680027493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3015945803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475585427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1907259319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3049156651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1259910011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4145219691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2718289505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2253500112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4071554417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1494749286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1114280316"/>
                    </a:ext>
                  </a:extLst>
                </a:gridCol>
              </a:tblGrid>
              <a:tr h="6465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Loan_ID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Gender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Married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Dependents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Education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Self_</a:t>
                      </a:r>
                    </a:p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Employed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ApplicantIncome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CoapplicantIncome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LoanAmount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Loan_Amount_Term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Credit_History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Property_Area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Loan_Status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912758043"/>
                  </a:ext>
                </a:extLst>
              </a:tr>
              <a:tr h="3701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LP001014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Male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3+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Graduate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3036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2504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158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Semiurban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</a:t>
                      </a:r>
                    </a:p>
                  </a:txBody>
                  <a:tcPr marL="7620" marR="7620" marT="7620" marB="0" anchor="ctr">
                    <a:solidFill>
                      <a:srgbClr val="FFF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1123514"/>
                  </a:ext>
                </a:extLst>
              </a:tr>
              <a:tr h="3701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LP001018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Male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Graduate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4006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1526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168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Urban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</a:t>
                      </a:r>
                    </a:p>
                  </a:txBody>
                  <a:tcPr marL="7620" marR="7620" marT="7620" marB="0" anchor="ctr">
                    <a:solidFill>
                      <a:srgbClr val="FFF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011183"/>
                  </a:ext>
                </a:extLst>
              </a:tr>
              <a:tr h="3701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LP001020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Male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Graduate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12842113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10968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349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Semiurban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</a:t>
                      </a:r>
                    </a:p>
                  </a:txBody>
                  <a:tcPr marL="7620" marR="7620" marT="7620" marB="0" anchor="ctr">
                    <a:solidFill>
                      <a:srgbClr val="FFF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8123467"/>
                  </a:ext>
                </a:extLst>
              </a:tr>
              <a:tr h="3701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LP001024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Male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Graduate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3200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700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Urban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</a:t>
                      </a:r>
                    </a:p>
                  </a:txBody>
                  <a:tcPr marL="7620" marR="7620" marT="7620" marB="0" anchor="ctr">
                    <a:solidFill>
                      <a:srgbClr val="FFF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6468583"/>
                  </a:ext>
                </a:extLst>
              </a:tr>
              <a:tr h="3701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LP001027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Male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Graduate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2500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1840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109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Urban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</a:t>
                      </a:r>
                    </a:p>
                  </a:txBody>
                  <a:tcPr marL="7620" marR="7620" marT="7620" marB="0" anchor="ctr">
                    <a:solidFill>
                      <a:srgbClr val="FFF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8880342"/>
                  </a:ext>
                </a:extLst>
              </a:tr>
              <a:tr h="3701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LP001028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Male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Graduate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3073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8106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200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Urban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</a:t>
                      </a:r>
                    </a:p>
                  </a:txBody>
                  <a:tcPr marL="7620" marR="7620" marT="7620" marB="0" anchor="ctr">
                    <a:solidFill>
                      <a:srgbClr val="FFF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0653796"/>
                  </a:ext>
                </a:extLst>
              </a:tr>
              <a:tr h="3701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LP001029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Male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Graduate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1853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2840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114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Rural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</a:t>
                      </a:r>
                    </a:p>
                  </a:txBody>
                  <a:tcPr marL="7620" marR="7620" marT="7620" marB="0" anchor="ctr">
                    <a:solidFill>
                      <a:srgbClr val="FFF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7093755"/>
                  </a:ext>
                </a:extLst>
              </a:tr>
              <a:tr h="3701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LP001030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Male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Graduate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1299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1086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Urban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</a:t>
                      </a:r>
                    </a:p>
                  </a:txBody>
                  <a:tcPr marL="7620" marR="7620" marT="7620" marB="0" anchor="ctr">
                    <a:solidFill>
                      <a:srgbClr val="FFF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3286250"/>
                  </a:ext>
                </a:extLst>
              </a:tr>
              <a:tr h="3701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LP001032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Male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Graduate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4950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125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Urban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</a:t>
                      </a:r>
                    </a:p>
                  </a:txBody>
                  <a:tcPr marL="7620" marR="7620" marT="7620" marB="0" anchor="ctr">
                    <a:solidFill>
                      <a:srgbClr val="FFF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3973430"/>
                  </a:ext>
                </a:extLst>
              </a:tr>
            </a:tbl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DB59B88D-E32D-4C57-A20B-AC87556874F5}"/>
              </a:ext>
            </a:extLst>
          </p:cNvPr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数据预处理</a:t>
            </a:r>
            <a:endParaRPr lang="en-US" sz="3200" b="1" dirty="0">
              <a:solidFill>
                <a:srgbClr val="0A05DF"/>
              </a:solidFill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017E5C2B-E9B5-4C59-A3EC-FE354F3D934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87482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E21153C4-5A04-4421-8618-46B7D92B177D}"/>
              </a:ext>
            </a:extLst>
          </p:cNvPr>
          <p:cNvCxnSpPr>
            <a:cxnSpLocks/>
          </p:cNvCxnSpPr>
          <p:nvPr/>
        </p:nvCxnSpPr>
        <p:spPr>
          <a:xfrm>
            <a:off x="958562" y="5850221"/>
            <a:ext cx="0" cy="327813"/>
          </a:xfrm>
          <a:prstGeom prst="straightConnector1">
            <a:avLst/>
          </a:prstGeom>
          <a:solidFill>
            <a:srgbClr val="C6D7FF"/>
          </a:solidFill>
          <a:ln w="2540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76D4E1FA-0ED9-479F-9201-ECBE675900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3310652"/>
              </p:ext>
            </p:extLst>
          </p:nvPr>
        </p:nvGraphicFramePr>
        <p:xfrm>
          <a:off x="664229" y="1729194"/>
          <a:ext cx="10863541" cy="41075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5657">
                  <a:extLst>
                    <a:ext uri="{9D8B030D-6E8A-4147-A177-3AD203B41FA5}">
                      <a16:colId xmlns:a16="http://schemas.microsoft.com/office/drawing/2014/main" val="1878687592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3680027493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3015945803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475585427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1907259319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3049156651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1259910011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4145219691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2718289505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2253500112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4071554417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1494749286"/>
                    </a:ext>
                  </a:extLst>
                </a:gridCol>
                <a:gridCol w="835657">
                  <a:extLst>
                    <a:ext uri="{9D8B030D-6E8A-4147-A177-3AD203B41FA5}">
                      <a16:colId xmlns:a16="http://schemas.microsoft.com/office/drawing/2014/main" val="1114280316"/>
                    </a:ext>
                  </a:extLst>
                </a:gridCol>
              </a:tblGrid>
              <a:tr h="6465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Loan_ID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Gender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Married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Dependents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Education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Self_</a:t>
                      </a:r>
                    </a:p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Employed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ApplicantIncome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CoapplicantIncome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LoanAmount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Loan_Amount_Term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Credit_History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Property_Area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Loan_Status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912758043"/>
                  </a:ext>
                </a:extLst>
              </a:tr>
              <a:tr h="3701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LP001014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Male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3+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Graduate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3036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2504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158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Semiurban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</a:t>
                      </a:r>
                    </a:p>
                  </a:txBody>
                  <a:tcPr marL="7620" marR="7620" marT="7620" marB="0" anchor="ctr">
                    <a:solidFill>
                      <a:srgbClr val="FFF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1123514"/>
                  </a:ext>
                </a:extLst>
              </a:tr>
              <a:tr h="3701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LP001018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Male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Graduate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4006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1526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168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Urban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</a:t>
                      </a:r>
                    </a:p>
                  </a:txBody>
                  <a:tcPr marL="7620" marR="7620" marT="7620" marB="0" anchor="ctr">
                    <a:solidFill>
                      <a:srgbClr val="FFF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011183"/>
                  </a:ext>
                </a:extLst>
              </a:tr>
              <a:tr h="3701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LP001020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Male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Graduate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12842113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10968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349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Semiurban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</a:t>
                      </a:r>
                    </a:p>
                  </a:txBody>
                  <a:tcPr marL="7620" marR="7620" marT="7620" marB="0" anchor="ctr">
                    <a:solidFill>
                      <a:srgbClr val="FFF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8123467"/>
                  </a:ext>
                </a:extLst>
              </a:tr>
              <a:tr h="3701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LP001024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Male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Graduate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3200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700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Urban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</a:t>
                      </a:r>
                    </a:p>
                  </a:txBody>
                  <a:tcPr marL="7620" marR="7620" marT="7620" marB="0" anchor="ctr">
                    <a:solidFill>
                      <a:srgbClr val="FFF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6468583"/>
                  </a:ext>
                </a:extLst>
              </a:tr>
              <a:tr h="3701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LP001027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Male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Graduate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2500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1840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109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Urban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</a:t>
                      </a:r>
                    </a:p>
                  </a:txBody>
                  <a:tcPr marL="7620" marR="7620" marT="7620" marB="0" anchor="ctr">
                    <a:solidFill>
                      <a:srgbClr val="FFF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8880342"/>
                  </a:ext>
                </a:extLst>
              </a:tr>
              <a:tr h="3701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LP001028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Male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Graduate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3073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8106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200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Urban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</a:t>
                      </a:r>
                    </a:p>
                  </a:txBody>
                  <a:tcPr marL="7620" marR="7620" marT="7620" marB="0" anchor="ctr">
                    <a:solidFill>
                      <a:srgbClr val="FFF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0653796"/>
                  </a:ext>
                </a:extLst>
              </a:tr>
              <a:tr h="3701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LP001029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Male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Graduate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1853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2840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114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Rural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</a:t>
                      </a:r>
                    </a:p>
                  </a:txBody>
                  <a:tcPr marL="7620" marR="7620" marT="7620" marB="0" anchor="ctr">
                    <a:solidFill>
                      <a:srgbClr val="FFF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7093755"/>
                  </a:ext>
                </a:extLst>
              </a:tr>
              <a:tr h="3701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LP001030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Male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Graduate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1299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1086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Urban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</a:t>
                      </a:r>
                    </a:p>
                  </a:txBody>
                  <a:tcPr marL="7620" marR="7620" marT="7620" marB="0" anchor="ctr">
                    <a:solidFill>
                      <a:srgbClr val="FFF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3286250"/>
                  </a:ext>
                </a:extLst>
              </a:tr>
              <a:tr h="3701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LP001032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Male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Graduate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4950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125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360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Urban</a:t>
                      </a:r>
                    </a:p>
                  </a:txBody>
                  <a:tcPr marL="7620" marR="7620" marT="7620" marB="0" anchor="ctr">
                    <a:solidFill>
                      <a:srgbClr val="A8E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</a:t>
                      </a:r>
                    </a:p>
                  </a:txBody>
                  <a:tcPr marL="7620" marR="7620" marT="7620" marB="0" anchor="ctr">
                    <a:solidFill>
                      <a:srgbClr val="FFF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3973430"/>
                  </a:ext>
                </a:extLst>
              </a:tr>
            </a:tbl>
          </a:graphicData>
        </a:graphic>
      </p:graphicFrame>
      <p:sp>
        <p:nvSpPr>
          <p:cNvPr id="12" name="矩形 11">
            <a:extLst>
              <a:ext uri="{FF2B5EF4-FFF2-40B4-BE49-F238E27FC236}">
                <a16:creationId xmlns:a16="http://schemas.microsoft.com/office/drawing/2014/main" id="{1770287D-9B77-432E-8387-7EAF786E1E8F}"/>
              </a:ext>
            </a:extLst>
          </p:cNvPr>
          <p:cNvSpPr/>
          <p:nvPr/>
        </p:nvSpPr>
        <p:spPr>
          <a:xfrm>
            <a:off x="644564" y="2379407"/>
            <a:ext cx="815691" cy="345732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FF819E8-55E2-4C2B-81DC-8B5C1995EB04}"/>
              </a:ext>
            </a:extLst>
          </p:cNvPr>
          <p:cNvSpPr/>
          <p:nvPr/>
        </p:nvSpPr>
        <p:spPr>
          <a:xfrm>
            <a:off x="4886632" y="3986981"/>
            <a:ext cx="757248" cy="34904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0FCF3E7-769F-4F87-B720-386D5D17991C}"/>
              </a:ext>
            </a:extLst>
          </p:cNvPr>
          <p:cNvSpPr/>
          <p:nvPr/>
        </p:nvSpPr>
        <p:spPr>
          <a:xfrm>
            <a:off x="10724064" y="2379407"/>
            <a:ext cx="774210" cy="345732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FD1F71A-0C0D-4D6D-A4BF-DA3E9A3DF24E}"/>
              </a:ext>
            </a:extLst>
          </p:cNvPr>
          <p:cNvSpPr/>
          <p:nvPr/>
        </p:nvSpPr>
        <p:spPr>
          <a:xfrm>
            <a:off x="5678457" y="3190568"/>
            <a:ext cx="849997" cy="41787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26DAC9E-CB77-4F3B-9FC6-C954F3484F24}"/>
              </a:ext>
            </a:extLst>
          </p:cNvPr>
          <p:cNvSpPr/>
          <p:nvPr/>
        </p:nvSpPr>
        <p:spPr>
          <a:xfrm>
            <a:off x="3220504" y="2379407"/>
            <a:ext cx="758952" cy="43262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1ED8BC2-ACF4-4604-A333-C992EF9E21DD}"/>
              </a:ext>
            </a:extLst>
          </p:cNvPr>
          <p:cNvSpPr/>
          <p:nvPr/>
        </p:nvSpPr>
        <p:spPr>
          <a:xfrm>
            <a:off x="1542336" y="2379407"/>
            <a:ext cx="777240" cy="345732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AC4AA28-C24E-4FD5-83A0-0C93554D5684}"/>
              </a:ext>
            </a:extLst>
          </p:cNvPr>
          <p:cNvSpPr/>
          <p:nvPr/>
        </p:nvSpPr>
        <p:spPr>
          <a:xfrm>
            <a:off x="2394706" y="2379407"/>
            <a:ext cx="758952" cy="345732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5E4DB91-BD77-41DF-AB34-6DF383422731}"/>
              </a:ext>
            </a:extLst>
          </p:cNvPr>
          <p:cNvSpPr/>
          <p:nvPr/>
        </p:nvSpPr>
        <p:spPr>
          <a:xfrm>
            <a:off x="4051576" y="2379407"/>
            <a:ext cx="758952" cy="345732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EB3A9CE-6458-4A3F-88FB-7D110506F823}"/>
              </a:ext>
            </a:extLst>
          </p:cNvPr>
          <p:cNvSpPr/>
          <p:nvPr/>
        </p:nvSpPr>
        <p:spPr>
          <a:xfrm>
            <a:off x="9920208" y="2379407"/>
            <a:ext cx="729456" cy="345732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303C52E-15D5-45B9-9E4E-0611B519FA1D}"/>
              </a:ext>
            </a:extLst>
          </p:cNvPr>
          <p:cNvSpPr txBox="1"/>
          <p:nvPr/>
        </p:nvSpPr>
        <p:spPr>
          <a:xfrm>
            <a:off x="257408" y="6178034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KaiTi" panose="02010609060101010101" pitchFamily="49" charset="-122"/>
                <a:ea typeface="KaiTi" panose="02010609060101010101" pitchFamily="49" charset="-122"/>
              </a:rPr>
              <a:t>无用特征</a:t>
            </a: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E9A9A1B7-1308-4DF8-8E02-F8DA60A410DE}"/>
              </a:ext>
            </a:extLst>
          </p:cNvPr>
          <p:cNvCxnSpPr>
            <a:cxnSpLocks/>
          </p:cNvCxnSpPr>
          <p:nvPr/>
        </p:nvCxnSpPr>
        <p:spPr>
          <a:xfrm>
            <a:off x="5456280" y="4331247"/>
            <a:ext cx="262000" cy="1860279"/>
          </a:xfrm>
          <a:prstGeom prst="straightConnector1">
            <a:avLst/>
          </a:prstGeom>
          <a:solidFill>
            <a:srgbClr val="C6D7FF"/>
          </a:solidFill>
          <a:ln w="2540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8A85C8C8-8BB4-4BE7-B2A8-56C999BABCBD}"/>
              </a:ext>
            </a:extLst>
          </p:cNvPr>
          <p:cNvSpPr txBox="1"/>
          <p:nvPr/>
        </p:nvSpPr>
        <p:spPr>
          <a:xfrm>
            <a:off x="5004167" y="6178034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KaiTi" panose="02010609060101010101" pitchFamily="49" charset="-122"/>
                <a:ea typeface="KaiTi" panose="02010609060101010101" pitchFamily="49" charset="-122"/>
              </a:rPr>
              <a:t>数值缺失</a:t>
            </a:r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BE1513A6-B81E-496B-827F-C71017C15D62}"/>
              </a:ext>
            </a:extLst>
          </p:cNvPr>
          <p:cNvCxnSpPr>
            <a:cxnSpLocks/>
          </p:cNvCxnSpPr>
          <p:nvPr/>
        </p:nvCxnSpPr>
        <p:spPr>
          <a:xfrm>
            <a:off x="6425503" y="3608439"/>
            <a:ext cx="434377" cy="2569595"/>
          </a:xfrm>
          <a:prstGeom prst="straightConnector1">
            <a:avLst/>
          </a:prstGeom>
          <a:solidFill>
            <a:srgbClr val="C6D7FF"/>
          </a:solidFill>
          <a:ln w="2540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34884DA1-BB23-4D5C-9504-CE5A3A9DBE76}"/>
              </a:ext>
            </a:extLst>
          </p:cNvPr>
          <p:cNvSpPr txBox="1"/>
          <p:nvPr/>
        </p:nvSpPr>
        <p:spPr>
          <a:xfrm>
            <a:off x="6501606" y="6178034"/>
            <a:ext cx="1112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KaiTi" panose="02010609060101010101" pitchFamily="49" charset="-122"/>
                <a:ea typeface="KaiTi" panose="02010609060101010101" pitchFamily="49" charset="-122"/>
              </a:rPr>
              <a:t>离群值</a:t>
            </a:r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20B4C858-C732-483B-A8D4-1B3459DA1B42}"/>
              </a:ext>
            </a:extLst>
          </p:cNvPr>
          <p:cNvCxnSpPr>
            <a:cxnSpLocks/>
          </p:cNvCxnSpPr>
          <p:nvPr/>
        </p:nvCxnSpPr>
        <p:spPr>
          <a:xfrm>
            <a:off x="11090704" y="5859674"/>
            <a:ext cx="20465" cy="330531"/>
          </a:xfrm>
          <a:prstGeom prst="straightConnector1">
            <a:avLst/>
          </a:prstGeom>
          <a:solidFill>
            <a:srgbClr val="C6D7FF"/>
          </a:solidFill>
          <a:ln w="2540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8634A4C0-9912-413D-8817-C540FC452DA6}"/>
              </a:ext>
            </a:extLst>
          </p:cNvPr>
          <p:cNvSpPr txBox="1"/>
          <p:nvPr/>
        </p:nvSpPr>
        <p:spPr>
          <a:xfrm>
            <a:off x="10215557" y="6178034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KaiTi" panose="02010609060101010101" pitchFamily="49" charset="-122"/>
                <a:ea typeface="KaiTi" panose="02010609060101010101" pitchFamily="49" charset="-122"/>
              </a:rPr>
              <a:t>数据不平衡</a:t>
            </a:r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DAFC0C5A-3A1E-43DF-B0E5-EB6030987977}"/>
              </a:ext>
            </a:extLst>
          </p:cNvPr>
          <p:cNvCxnSpPr>
            <a:cxnSpLocks/>
          </p:cNvCxnSpPr>
          <p:nvPr/>
        </p:nvCxnSpPr>
        <p:spPr>
          <a:xfrm>
            <a:off x="3744209" y="2812027"/>
            <a:ext cx="138689" cy="3379499"/>
          </a:xfrm>
          <a:prstGeom prst="straightConnector1">
            <a:avLst/>
          </a:prstGeom>
          <a:solidFill>
            <a:srgbClr val="C6D7FF"/>
          </a:solidFill>
          <a:ln w="2540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12F29A1B-5EE4-4FE1-98BA-3B262162BF68}"/>
              </a:ext>
            </a:extLst>
          </p:cNvPr>
          <p:cNvSpPr txBox="1"/>
          <p:nvPr/>
        </p:nvSpPr>
        <p:spPr>
          <a:xfrm>
            <a:off x="3170055" y="6178034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KaiTi" panose="02010609060101010101" pitchFamily="49" charset="-122"/>
                <a:ea typeface="KaiTi" panose="02010609060101010101" pitchFamily="49" charset="-122"/>
              </a:rPr>
              <a:t>格式错误</a:t>
            </a:r>
          </a:p>
        </p:txBody>
      </p: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4C0654DF-35DC-4A56-A330-318AF493C809}"/>
              </a:ext>
            </a:extLst>
          </p:cNvPr>
          <p:cNvCxnSpPr>
            <a:cxnSpLocks/>
          </p:cNvCxnSpPr>
          <p:nvPr/>
        </p:nvCxnSpPr>
        <p:spPr>
          <a:xfrm flipV="1">
            <a:off x="2136179" y="1523550"/>
            <a:ext cx="2493765" cy="855857"/>
          </a:xfrm>
          <a:prstGeom prst="straightConnector1">
            <a:avLst/>
          </a:prstGeom>
          <a:solidFill>
            <a:srgbClr val="C6D7FF"/>
          </a:solidFill>
          <a:ln w="2540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E2B52FF6-FA9F-43FD-B3D0-EFB54FA251D4}"/>
              </a:ext>
            </a:extLst>
          </p:cNvPr>
          <p:cNvCxnSpPr>
            <a:cxnSpLocks/>
          </p:cNvCxnSpPr>
          <p:nvPr/>
        </p:nvCxnSpPr>
        <p:spPr>
          <a:xfrm flipV="1">
            <a:off x="4427239" y="1564476"/>
            <a:ext cx="418002" cy="787503"/>
          </a:xfrm>
          <a:prstGeom prst="straightConnector1">
            <a:avLst/>
          </a:prstGeom>
          <a:solidFill>
            <a:srgbClr val="C6D7FF"/>
          </a:solidFill>
          <a:ln w="2540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4B08FDD1-EE51-469C-90ED-4E9C62632127}"/>
              </a:ext>
            </a:extLst>
          </p:cNvPr>
          <p:cNvCxnSpPr>
            <a:cxnSpLocks/>
          </p:cNvCxnSpPr>
          <p:nvPr/>
        </p:nvCxnSpPr>
        <p:spPr>
          <a:xfrm flipV="1">
            <a:off x="2876280" y="1564476"/>
            <a:ext cx="1869520" cy="814931"/>
          </a:xfrm>
          <a:prstGeom prst="straightConnector1">
            <a:avLst/>
          </a:prstGeom>
          <a:solidFill>
            <a:srgbClr val="C6D7FF"/>
          </a:solidFill>
          <a:ln w="2540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8E1FF6D7-7FB7-4807-A690-38E68F5D0622}"/>
              </a:ext>
            </a:extLst>
          </p:cNvPr>
          <p:cNvCxnSpPr>
            <a:cxnSpLocks/>
          </p:cNvCxnSpPr>
          <p:nvPr/>
        </p:nvCxnSpPr>
        <p:spPr>
          <a:xfrm flipH="1" flipV="1">
            <a:off x="5105222" y="1564476"/>
            <a:ext cx="5166190" cy="814931"/>
          </a:xfrm>
          <a:prstGeom prst="straightConnector1">
            <a:avLst/>
          </a:prstGeom>
          <a:solidFill>
            <a:srgbClr val="C6D7FF"/>
          </a:solidFill>
          <a:ln w="2540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45B666E5-19F4-49F3-812E-7D9CB41DCF30}"/>
              </a:ext>
            </a:extLst>
          </p:cNvPr>
          <p:cNvCxnSpPr>
            <a:cxnSpLocks/>
          </p:cNvCxnSpPr>
          <p:nvPr/>
        </p:nvCxnSpPr>
        <p:spPr>
          <a:xfrm flipH="1" flipV="1">
            <a:off x="5220495" y="1523550"/>
            <a:ext cx="5901541" cy="855857"/>
          </a:xfrm>
          <a:prstGeom prst="straightConnector1">
            <a:avLst/>
          </a:prstGeom>
          <a:solidFill>
            <a:srgbClr val="C6D7FF"/>
          </a:solidFill>
          <a:ln w="2540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E498491E-010B-4C2D-934F-92328D08ABAE}"/>
              </a:ext>
            </a:extLst>
          </p:cNvPr>
          <p:cNvSpPr txBox="1"/>
          <p:nvPr/>
        </p:nvSpPr>
        <p:spPr>
          <a:xfrm>
            <a:off x="4044729" y="952384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KaiTi" panose="02010609060101010101" pitchFamily="49" charset="-122"/>
                <a:ea typeface="KaiTi" panose="02010609060101010101" pitchFamily="49" charset="-122"/>
              </a:rPr>
              <a:t>非数值特征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2085BD8D-CE1D-4617-8233-A6AA16445BEE}"/>
              </a:ext>
            </a:extLst>
          </p:cNvPr>
          <p:cNvSpPr txBox="1"/>
          <p:nvPr/>
        </p:nvSpPr>
        <p:spPr>
          <a:xfrm>
            <a:off x="300049" y="109014"/>
            <a:ext cx="7613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A05DF"/>
                </a:solidFill>
                <a:ea typeface="微软雅黑" panose="020B0503020204020204" pitchFamily="34" charset="-122"/>
              </a:rPr>
              <a:t>数据预处理</a:t>
            </a:r>
            <a:endParaRPr lang="en-US" sz="3200" b="1" dirty="0">
              <a:solidFill>
                <a:srgbClr val="0A05DF"/>
              </a:solidFill>
            </a:endParaRPr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BCB3F320-CB15-4841-A7FA-2D050A54F2C0}"/>
              </a:ext>
            </a:extLst>
          </p:cNvPr>
          <p:cNvCxnSpPr>
            <a:cxnSpLocks/>
          </p:cNvCxnSpPr>
          <p:nvPr/>
        </p:nvCxnSpPr>
        <p:spPr>
          <a:xfrm>
            <a:off x="0" y="695771"/>
            <a:ext cx="12192000" cy="0"/>
          </a:xfrm>
          <a:prstGeom prst="line">
            <a:avLst/>
          </a:prstGeom>
          <a:ln w="50800">
            <a:gradFill flip="none" rotWithShape="1">
              <a:gsLst>
                <a:gs pos="0">
                  <a:srgbClr val="0000FF"/>
                </a:gs>
                <a:gs pos="100000">
                  <a:srgbClr val="A5D0FF"/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7686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97502;#5028;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26855</TotalTime>
  <Words>1870</Words>
  <Application>Microsoft Office PowerPoint</Application>
  <PresentationFormat>宽屏</PresentationFormat>
  <Paragraphs>665</Paragraphs>
  <Slides>37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52" baseType="lpstr">
      <vt:lpstr>Microsoft YaHei Light</vt:lpstr>
      <vt:lpstr>微软雅黑</vt:lpstr>
      <vt:lpstr>宋体</vt:lpstr>
      <vt:lpstr>等线</vt:lpstr>
      <vt:lpstr>Cambria Math</vt:lpstr>
      <vt:lpstr>华文行楷</vt:lpstr>
      <vt:lpstr>Calibri</vt:lpstr>
      <vt:lpstr>黑体</vt:lpstr>
      <vt:lpstr>KaiTi</vt:lpstr>
      <vt:lpstr>Arial</vt:lpstr>
      <vt:lpstr>Calibri Light</vt:lpstr>
      <vt:lpstr>楷体</vt:lpstr>
      <vt:lpstr>华文楷体</vt:lpstr>
      <vt:lpstr>Courier New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</dc:title>
  <dc:creator>Bo Li</dc:creator>
  <cp:lastModifiedBy>Bo Li</cp:lastModifiedBy>
  <cp:revision>1139</cp:revision>
  <dcterms:created xsi:type="dcterms:W3CDTF">2020-04-18T12:12:52Z</dcterms:created>
  <dcterms:modified xsi:type="dcterms:W3CDTF">2024-03-19T06:41:11Z</dcterms:modified>
</cp:coreProperties>
</file>